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75" r:id="rId4"/>
    <p:sldId id="274" r:id="rId5"/>
    <p:sldId id="258" r:id="rId6"/>
    <p:sldId id="259" r:id="rId7"/>
    <p:sldId id="260" r:id="rId8"/>
    <p:sldId id="261" r:id="rId9"/>
    <p:sldId id="262" r:id="rId10"/>
    <p:sldId id="263" r:id="rId11"/>
    <p:sldId id="273" r:id="rId12"/>
    <p:sldId id="264" r:id="rId13"/>
    <p:sldId id="265" r:id="rId14"/>
    <p:sldId id="266" r:id="rId15"/>
    <p:sldId id="267" r:id="rId16"/>
    <p:sldId id="268" r:id="rId17"/>
    <p:sldId id="269" r:id="rId18"/>
    <p:sldId id="270" r:id="rId19"/>
    <p:sldId id="271" r:id="rId20"/>
    <p:sldId id="272"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80" autoAdjust="0"/>
    <p:restoredTop sz="95196" autoAdjust="0"/>
  </p:normalViewPr>
  <p:slideViewPr>
    <p:cSldViewPr snapToGrid="0" snapToObjects="1">
      <p:cViewPr>
        <p:scale>
          <a:sx n="50" d="100"/>
          <a:sy n="50" d="100"/>
        </p:scale>
        <p:origin x="29" y="54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415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882302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843125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853927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3368278" y="457200"/>
            <a:ext cx="7893844" cy="1558052"/>
          </a:xfrm>
          <a:prstGeom prst="rect">
            <a:avLst/>
          </a:prstGeom>
          <a:noFill/>
          <a:ln/>
        </p:spPr>
        <p:txBody>
          <a:bodyPr wrap="square" rtlCol="0" anchor="t"/>
          <a:lstStyle/>
          <a:p>
            <a:pPr marL="0" indent="0">
              <a:lnSpc>
                <a:spcPts val="4089"/>
              </a:lnSpc>
              <a:buNone/>
            </a:pPr>
            <a:r>
              <a:rPr lang="en-US" sz="3271" kern="0" spc="-98" dirty="0">
                <a:solidFill>
                  <a:srgbClr val="2C3F42"/>
                </a:solidFill>
                <a:latin typeface="Times New Roman" panose="02020603050405020304" pitchFamily="18" charset="0"/>
                <a:ea typeface="Bitter" pitchFamily="34" charset="-122"/>
                <a:cs typeface="Times New Roman" panose="02020603050405020304" pitchFamily="18" charset="0"/>
              </a:rPr>
              <a:t>Preventing Digital Assets Piracy and Ensuring Validation, Authentication, and User Ownership</a:t>
            </a:r>
            <a:endParaRPr lang="en-US" sz="3271" dirty="0">
              <a:latin typeface="Times New Roman" panose="02020603050405020304" pitchFamily="18" charset="0"/>
              <a:cs typeface="Times New Roman" panose="02020603050405020304" pitchFamily="18" charset="0"/>
            </a:endParaRPr>
          </a:p>
        </p:txBody>
      </p:sp>
      <p:sp>
        <p:nvSpPr>
          <p:cNvPr id="5" name="Text 3"/>
          <p:cNvSpPr/>
          <p:nvPr/>
        </p:nvSpPr>
        <p:spPr>
          <a:xfrm>
            <a:off x="3368278" y="2347555"/>
            <a:ext cx="7893844" cy="797600"/>
          </a:xfrm>
          <a:prstGeom prst="rect">
            <a:avLst/>
          </a:prstGeom>
          <a:noFill/>
          <a:ln/>
        </p:spPr>
        <p:txBody>
          <a:bodyPr wrap="square" rtlCol="0" anchor="t"/>
          <a:lstStyle/>
          <a:p>
            <a:pPr marL="0" indent="0">
              <a:lnSpc>
                <a:spcPts val="2094"/>
              </a:lnSpc>
              <a:buNone/>
            </a:pPr>
            <a:r>
              <a:rPr lang="en-US" sz="1309" kern="0" spc="-26" dirty="0">
                <a:solidFill>
                  <a:srgbClr val="2B2E3C"/>
                </a:solidFill>
                <a:latin typeface="Times New Roman" panose="02020603050405020304" pitchFamily="18" charset="0"/>
                <a:ea typeface="Open Sans" pitchFamily="34" charset="-122"/>
                <a:cs typeface="Times New Roman" panose="02020603050405020304" pitchFamily="18" charset="0"/>
              </a:rPr>
              <a:t>One of the main challenges in the digital assets world is preventing piracy and ensuring validation, authentication, and user ownership. Our platform is designed to tackle these challenges and provide a secure and trustworthy environment for buying and selling digital assets.</a:t>
            </a:r>
            <a:endParaRPr lang="en-US" sz="1309"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3368278" y="3332083"/>
            <a:ext cx="7893844" cy="44401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0" y="427672"/>
            <a:ext cx="14630400" cy="1088707"/>
          </a:xfrm>
          <a:prstGeom prst="rect">
            <a:avLst/>
          </a:prstGeom>
          <a:noFill/>
          <a:ln/>
        </p:spPr>
        <p:txBody>
          <a:bodyPr wrap="square" rtlCol="0" anchor="t"/>
          <a:lstStyle/>
          <a:p>
            <a:pPr marL="0" indent="0" algn="ctr">
              <a:lnSpc>
                <a:spcPts val="3827"/>
              </a:lnSpc>
              <a:buNone/>
            </a:pPr>
            <a:r>
              <a:rPr lang="en-US" sz="4400" kern="0" spc="-92" dirty="0">
                <a:solidFill>
                  <a:srgbClr val="2C3F42"/>
                </a:solidFill>
                <a:latin typeface="Times New Roman" panose="02020603050405020304" pitchFamily="18" charset="0"/>
                <a:ea typeface="Bitter" pitchFamily="34" charset="-122"/>
                <a:cs typeface="Times New Roman" panose="02020603050405020304" pitchFamily="18" charset="0"/>
              </a:rPr>
              <a:t>Personalized Recommendations: 6 Categories of NFTs</a:t>
            </a:r>
            <a:endParaRPr lang="en-US" sz="4400"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1340850" y="1726162"/>
            <a:ext cx="2307193" cy="1425893"/>
          </a:xfrm>
          <a:prstGeom prst="rect">
            <a:avLst/>
          </a:prstGeom>
        </p:spPr>
      </p:pic>
      <p:sp>
        <p:nvSpPr>
          <p:cNvPr id="6" name="Text 3"/>
          <p:cNvSpPr/>
          <p:nvPr/>
        </p:nvSpPr>
        <p:spPr>
          <a:xfrm>
            <a:off x="1522361" y="3337673"/>
            <a:ext cx="1944172" cy="243007"/>
          </a:xfrm>
          <a:prstGeom prst="rect">
            <a:avLst/>
          </a:prstGeom>
          <a:noFill/>
          <a:ln/>
        </p:spPr>
        <p:txBody>
          <a:bodyPr wrap="none" rtlCol="0" anchor="t"/>
          <a:lstStyle/>
          <a:p>
            <a:pPr marL="0" indent="0" algn="ctr">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Anime</a:t>
            </a:r>
            <a:endParaRPr lang="en-US" sz="3200" dirty="0">
              <a:latin typeface="Times New Roman" panose="02020603050405020304" pitchFamily="18" charset="0"/>
              <a:cs typeface="Times New Roman" panose="02020603050405020304" pitchFamily="18" charset="0"/>
            </a:endParaRPr>
          </a:p>
        </p:txBody>
      </p:sp>
      <p:sp>
        <p:nvSpPr>
          <p:cNvPr id="7" name="Text 4"/>
          <p:cNvSpPr/>
          <p:nvPr/>
        </p:nvSpPr>
        <p:spPr>
          <a:xfrm>
            <a:off x="890227" y="4039728"/>
            <a:ext cx="3208433" cy="3730823"/>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Our NFT marketplace offers a captivating selection of anime-inspired digital art. </a:t>
            </a:r>
          </a:p>
          <a:p>
            <a:pPr marL="285750" indent="-285750" algn="l">
              <a:lnSpc>
                <a:spcPct val="150000"/>
              </a:lnSpc>
              <a:buFont typeface="Arial" panose="020B0604020202020204" pitchFamily="34" charset="0"/>
              <a:buChar char="•"/>
            </a:pPr>
            <a:endPar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gn="l">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From fan-favorite characters to original anime-style illustrations.</a:t>
            </a:r>
            <a:endParaRPr lang="en-US" dirty="0">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4"/>
          <a:stretch>
            <a:fillRect/>
          </a:stretch>
        </p:blipFill>
        <p:spPr>
          <a:xfrm>
            <a:off x="5980092" y="1720429"/>
            <a:ext cx="2307193" cy="1425893"/>
          </a:xfrm>
          <a:prstGeom prst="rect">
            <a:avLst/>
          </a:prstGeom>
        </p:spPr>
      </p:pic>
      <p:sp>
        <p:nvSpPr>
          <p:cNvPr id="9" name="Text 5"/>
          <p:cNvSpPr/>
          <p:nvPr/>
        </p:nvSpPr>
        <p:spPr>
          <a:xfrm>
            <a:off x="6161602" y="3350372"/>
            <a:ext cx="1944172" cy="243007"/>
          </a:xfrm>
          <a:prstGeom prst="rect">
            <a:avLst/>
          </a:prstGeom>
          <a:noFill/>
          <a:ln/>
        </p:spPr>
        <p:txBody>
          <a:bodyPr wrap="none" rtlCol="0" anchor="t"/>
          <a:lstStyle/>
          <a:p>
            <a:pPr marL="0" indent="0" algn="ctr">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Gaming</a:t>
            </a:r>
            <a:endParaRPr lang="en-US" sz="3200" dirty="0">
              <a:latin typeface="Times New Roman" panose="02020603050405020304" pitchFamily="18" charset="0"/>
              <a:cs typeface="Times New Roman" panose="02020603050405020304" pitchFamily="18" charset="0"/>
            </a:endParaRPr>
          </a:p>
        </p:txBody>
      </p:sp>
      <p:sp>
        <p:nvSpPr>
          <p:cNvPr id="10" name="Text 6"/>
          <p:cNvSpPr/>
          <p:nvPr/>
        </p:nvSpPr>
        <p:spPr>
          <a:xfrm>
            <a:off x="5710983" y="4042664"/>
            <a:ext cx="3208432" cy="3979545"/>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For the gaming people, our app offers a captivating selection of gaming digital art.</a:t>
            </a:r>
          </a:p>
          <a:p>
            <a:pPr marL="285750" indent="-285750" algn="l">
              <a:lnSpc>
                <a:spcPct val="150000"/>
              </a:lnSpc>
              <a:buFont typeface="Arial" panose="020B0604020202020204" pitchFamily="34" charset="0"/>
              <a:buChar char="•"/>
            </a:pPr>
            <a:endPar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gn="l">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Collectors can own a piece of their favorite gaming franchises or discover unique gaming artwork.</a:t>
            </a:r>
            <a:endParaRPr lang="en-US" dirty="0">
              <a:latin typeface="Times New Roman" panose="02020603050405020304" pitchFamily="18" charset="0"/>
              <a:cs typeface="Times New Roman" panose="02020603050405020304" pitchFamily="18" charset="0"/>
            </a:endParaRPr>
          </a:p>
        </p:txBody>
      </p:sp>
      <p:pic>
        <p:nvPicPr>
          <p:cNvPr id="11" name="Image 2" descr="preencoded.png"/>
          <p:cNvPicPr>
            <a:picLocks noChangeAspect="1"/>
          </p:cNvPicPr>
          <p:nvPr/>
        </p:nvPicPr>
        <p:blipFill>
          <a:blip r:embed="rId5"/>
          <a:stretch>
            <a:fillRect/>
          </a:stretch>
        </p:blipFill>
        <p:spPr>
          <a:xfrm>
            <a:off x="10827722" y="1732090"/>
            <a:ext cx="2307193" cy="1425893"/>
          </a:xfrm>
          <a:prstGeom prst="rect">
            <a:avLst/>
          </a:prstGeom>
        </p:spPr>
      </p:pic>
      <p:sp>
        <p:nvSpPr>
          <p:cNvPr id="12" name="Text 7"/>
          <p:cNvSpPr/>
          <p:nvPr/>
        </p:nvSpPr>
        <p:spPr>
          <a:xfrm>
            <a:off x="11009233" y="3337673"/>
            <a:ext cx="1944172" cy="243007"/>
          </a:xfrm>
          <a:prstGeom prst="rect">
            <a:avLst/>
          </a:prstGeom>
          <a:noFill/>
          <a:ln/>
        </p:spPr>
        <p:txBody>
          <a:bodyPr wrap="none" rtlCol="0" anchor="t"/>
          <a:lstStyle/>
          <a:p>
            <a:pPr marL="0" indent="0" algn="ctr">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Horror</a:t>
            </a:r>
            <a:endParaRPr lang="en-US" sz="3200" dirty="0">
              <a:latin typeface="Times New Roman" panose="02020603050405020304" pitchFamily="18" charset="0"/>
              <a:cs typeface="Times New Roman" panose="02020603050405020304" pitchFamily="18" charset="0"/>
            </a:endParaRPr>
          </a:p>
        </p:txBody>
      </p:sp>
      <p:sp>
        <p:nvSpPr>
          <p:cNvPr id="13" name="Text 8"/>
          <p:cNvSpPr/>
          <p:nvPr/>
        </p:nvSpPr>
        <p:spPr>
          <a:xfrm>
            <a:off x="10531742" y="4042664"/>
            <a:ext cx="3208431" cy="4228267"/>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For those with a penchant for the darker side of the digital realm, our app showcases a collection of horror digital art.</a:t>
            </a:r>
          </a:p>
          <a:p>
            <a:pPr marL="285750" indent="-285750" algn="l">
              <a:lnSpc>
                <a:spcPct val="150000"/>
              </a:lnSpc>
              <a:buFont typeface="Arial" panose="020B0604020202020204" pitchFamily="34" charset="0"/>
              <a:buChar char="•"/>
            </a:pPr>
            <a:endPar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gn="l">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From disturbing creatures to unsettling landscapes, these NFTs offer all.</a:t>
            </a:r>
            <a:endParaRPr lang="en-US" dirty="0">
              <a:latin typeface="Times New Roman" panose="02020603050405020304" pitchFamily="18" charset="0"/>
              <a:cs typeface="Times New Roman" panose="02020603050405020304" pitchFamily="18" charset="0"/>
            </a:endParaRPr>
          </a:p>
        </p:txBody>
      </p:sp>
      <p:sp>
        <p:nvSpPr>
          <p:cNvPr id="15" name="Text 9"/>
          <p:cNvSpPr/>
          <p:nvPr/>
        </p:nvSpPr>
        <p:spPr>
          <a:xfrm>
            <a:off x="3621167" y="9690497"/>
            <a:ext cx="1944172" cy="243007"/>
          </a:xfrm>
          <a:prstGeom prst="rect">
            <a:avLst/>
          </a:prstGeom>
          <a:noFill/>
          <a:ln/>
        </p:spPr>
        <p:txBody>
          <a:bodyPr wrap="none" rtlCol="0" anchor="t"/>
          <a:lstStyle/>
          <a:p>
            <a:pPr marL="0" indent="0" algn="l">
              <a:lnSpc>
                <a:spcPts val="1914"/>
              </a:lnSpc>
              <a:buNone/>
            </a:pPr>
            <a:endParaRPr lang="en-US" sz="1531" dirty="0">
              <a:latin typeface="Times New Roman" panose="02020603050405020304" pitchFamily="18" charset="0"/>
              <a:cs typeface="Times New Roman" panose="02020603050405020304" pitchFamily="18" charset="0"/>
            </a:endParaRPr>
          </a:p>
        </p:txBody>
      </p:sp>
      <p:sp>
        <p:nvSpPr>
          <p:cNvPr id="16" name="Text 10"/>
          <p:cNvSpPr/>
          <p:nvPr/>
        </p:nvSpPr>
        <p:spPr>
          <a:xfrm>
            <a:off x="3621167" y="10026729"/>
            <a:ext cx="2307193" cy="3979545"/>
          </a:xfrm>
          <a:prstGeom prst="rect">
            <a:avLst/>
          </a:prstGeom>
          <a:noFill/>
          <a:ln/>
        </p:spPr>
        <p:txBody>
          <a:bodyPr wrap="square" rtlCol="0" anchor="t"/>
          <a:lstStyle/>
          <a:p>
            <a:pPr marL="0" indent="0" algn="l">
              <a:lnSpc>
                <a:spcPts val="1960"/>
              </a:lnSpc>
              <a:buNone/>
            </a:pPr>
            <a:endParaRPr lang="en-US" sz="1225" dirty="0">
              <a:latin typeface="Times New Roman" panose="02020603050405020304" pitchFamily="18" charset="0"/>
              <a:cs typeface="Times New Roman" panose="02020603050405020304" pitchFamily="18" charset="0"/>
            </a:endParaRPr>
          </a:p>
        </p:txBody>
      </p:sp>
      <p:sp>
        <p:nvSpPr>
          <p:cNvPr id="18" name="Text 11"/>
          <p:cNvSpPr/>
          <p:nvPr/>
        </p:nvSpPr>
        <p:spPr>
          <a:xfrm>
            <a:off x="6161603" y="9690497"/>
            <a:ext cx="1944172" cy="243007"/>
          </a:xfrm>
          <a:prstGeom prst="rect">
            <a:avLst/>
          </a:prstGeom>
          <a:noFill/>
          <a:ln/>
        </p:spPr>
        <p:txBody>
          <a:bodyPr wrap="none" rtlCol="0" anchor="t"/>
          <a:lstStyle/>
          <a:p>
            <a:pPr marL="0" indent="0" algn="l">
              <a:lnSpc>
                <a:spcPts val="1914"/>
              </a:lnSpc>
              <a:buNone/>
            </a:pPr>
            <a:endParaRPr lang="en-US" sz="1531" dirty="0">
              <a:latin typeface="Times New Roman" panose="02020603050405020304" pitchFamily="18" charset="0"/>
              <a:cs typeface="Times New Roman" panose="02020603050405020304" pitchFamily="18" charset="0"/>
            </a:endParaRPr>
          </a:p>
        </p:txBody>
      </p:sp>
      <p:sp>
        <p:nvSpPr>
          <p:cNvPr id="19" name="Text 12"/>
          <p:cNvSpPr/>
          <p:nvPr/>
        </p:nvSpPr>
        <p:spPr>
          <a:xfrm>
            <a:off x="6161603" y="10026729"/>
            <a:ext cx="2307193" cy="4228267"/>
          </a:xfrm>
          <a:prstGeom prst="rect">
            <a:avLst/>
          </a:prstGeom>
          <a:noFill/>
          <a:ln/>
        </p:spPr>
        <p:txBody>
          <a:bodyPr wrap="square" rtlCol="0" anchor="t"/>
          <a:lstStyle/>
          <a:p>
            <a:pPr marL="0" indent="0" algn="l">
              <a:lnSpc>
                <a:spcPts val="1960"/>
              </a:lnSpc>
              <a:buNone/>
            </a:pPr>
            <a:endParaRPr lang="en-US" sz="1225" dirty="0">
              <a:latin typeface="Times New Roman" panose="02020603050405020304" pitchFamily="18" charset="0"/>
              <a:cs typeface="Times New Roman" panose="02020603050405020304" pitchFamily="18" charset="0"/>
            </a:endParaRPr>
          </a:p>
        </p:txBody>
      </p:sp>
      <p:sp>
        <p:nvSpPr>
          <p:cNvPr id="21" name="Text 13"/>
          <p:cNvSpPr/>
          <p:nvPr/>
        </p:nvSpPr>
        <p:spPr>
          <a:xfrm>
            <a:off x="8702040" y="9690497"/>
            <a:ext cx="1944172" cy="243007"/>
          </a:xfrm>
          <a:prstGeom prst="rect">
            <a:avLst/>
          </a:prstGeom>
          <a:noFill/>
          <a:ln/>
        </p:spPr>
        <p:txBody>
          <a:bodyPr wrap="none" rtlCol="0" anchor="t"/>
          <a:lstStyle/>
          <a:p>
            <a:pPr marL="0" indent="0" algn="l">
              <a:lnSpc>
                <a:spcPts val="1914"/>
              </a:lnSpc>
              <a:buNone/>
            </a:pPr>
            <a:endParaRPr lang="en-US" sz="1531" dirty="0">
              <a:latin typeface="Times New Roman" panose="02020603050405020304" pitchFamily="18" charset="0"/>
              <a:cs typeface="Times New Roman" panose="02020603050405020304" pitchFamily="18" charset="0"/>
            </a:endParaRPr>
          </a:p>
        </p:txBody>
      </p:sp>
      <p:sp>
        <p:nvSpPr>
          <p:cNvPr id="22" name="Text 14"/>
          <p:cNvSpPr/>
          <p:nvPr/>
        </p:nvSpPr>
        <p:spPr>
          <a:xfrm>
            <a:off x="8702040" y="10026729"/>
            <a:ext cx="2307193" cy="3979545"/>
          </a:xfrm>
          <a:prstGeom prst="rect">
            <a:avLst/>
          </a:prstGeom>
          <a:noFill/>
          <a:ln/>
        </p:spPr>
        <p:txBody>
          <a:bodyPr wrap="square" rtlCol="0" anchor="t"/>
          <a:lstStyle/>
          <a:p>
            <a:pPr marL="0" indent="0" algn="l">
              <a:lnSpc>
                <a:spcPts val="1960"/>
              </a:lnSpc>
              <a:buNone/>
            </a:pPr>
            <a:endParaRPr lang="en-US" sz="1225"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1" y="9875"/>
            <a:ext cx="14630400" cy="8229600"/>
          </a:xfrm>
          <a:prstGeom prst="rect">
            <a:avLst/>
          </a:prstGeom>
          <a:solidFill>
            <a:srgbClr val="FFF8F0"/>
          </a:solidFill>
          <a:ln/>
        </p:spPr>
      </p:sp>
      <p:sp>
        <p:nvSpPr>
          <p:cNvPr id="4" name="Text 2"/>
          <p:cNvSpPr/>
          <p:nvPr/>
        </p:nvSpPr>
        <p:spPr>
          <a:xfrm>
            <a:off x="0" y="427673"/>
            <a:ext cx="14630400" cy="972026"/>
          </a:xfrm>
          <a:prstGeom prst="rect">
            <a:avLst/>
          </a:prstGeom>
          <a:noFill/>
          <a:ln/>
        </p:spPr>
        <p:txBody>
          <a:bodyPr wrap="square" rtlCol="0" anchor="t"/>
          <a:lstStyle/>
          <a:p>
            <a:pPr marL="0" indent="0" algn="ctr">
              <a:lnSpc>
                <a:spcPts val="3827"/>
              </a:lnSpc>
              <a:buNone/>
            </a:pPr>
            <a:r>
              <a:rPr lang="en-US" sz="4400" kern="0" spc="-92" dirty="0">
                <a:solidFill>
                  <a:srgbClr val="2C3F42"/>
                </a:solidFill>
                <a:latin typeface="Times New Roman" panose="02020603050405020304" pitchFamily="18" charset="0"/>
                <a:ea typeface="Bitter" pitchFamily="34" charset="-122"/>
                <a:cs typeface="Times New Roman" panose="02020603050405020304" pitchFamily="18" charset="0"/>
              </a:rPr>
              <a:t>Personalized Recommendations: 6 Categories of NFTs</a:t>
            </a: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3621167" y="3330893"/>
            <a:ext cx="1944172" cy="243007"/>
          </a:xfrm>
          <a:prstGeom prst="rect">
            <a:avLst/>
          </a:prstGeom>
          <a:noFill/>
          <a:ln/>
        </p:spPr>
        <p:txBody>
          <a:bodyPr wrap="none" rtlCol="0" anchor="t"/>
          <a:lstStyle/>
          <a:p>
            <a:pPr marL="0" indent="0" algn="l">
              <a:lnSpc>
                <a:spcPts val="1914"/>
              </a:lnSpc>
              <a:buNone/>
            </a:pPr>
            <a:endParaRPr lang="en-US" sz="1531" dirty="0">
              <a:latin typeface="Times New Roman" panose="02020603050405020304" pitchFamily="18" charset="0"/>
              <a:cs typeface="Times New Roman" panose="02020603050405020304" pitchFamily="18" charset="0"/>
            </a:endParaRPr>
          </a:p>
        </p:txBody>
      </p:sp>
      <p:sp>
        <p:nvSpPr>
          <p:cNvPr id="7" name="Text 4"/>
          <p:cNvSpPr/>
          <p:nvPr/>
        </p:nvSpPr>
        <p:spPr>
          <a:xfrm>
            <a:off x="3621167" y="3667125"/>
            <a:ext cx="2307193" cy="3730823"/>
          </a:xfrm>
          <a:prstGeom prst="rect">
            <a:avLst/>
          </a:prstGeom>
          <a:noFill/>
          <a:ln/>
        </p:spPr>
        <p:txBody>
          <a:bodyPr wrap="square" rtlCol="0" anchor="t"/>
          <a:lstStyle/>
          <a:p>
            <a:pPr marL="0" indent="0" algn="l">
              <a:lnSpc>
                <a:spcPts val="1960"/>
              </a:lnSpc>
              <a:buNone/>
            </a:pPr>
            <a:endParaRPr lang="en-US" sz="1225" dirty="0">
              <a:latin typeface="Times New Roman" panose="02020603050405020304" pitchFamily="18" charset="0"/>
              <a:cs typeface="Times New Roman" panose="02020603050405020304" pitchFamily="18" charset="0"/>
            </a:endParaRPr>
          </a:p>
        </p:txBody>
      </p:sp>
      <p:sp>
        <p:nvSpPr>
          <p:cNvPr id="9" name="Text 5"/>
          <p:cNvSpPr/>
          <p:nvPr/>
        </p:nvSpPr>
        <p:spPr>
          <a:xfrm>
            <a:off x="6161603" y="3330893"/>
            <a:ext cx="1944172" cy="243007"/>
          </a:xfrm>
          <a:prstGeom prst="rect">
            <a:avLst/>
          </a:prstGeom>
          <a:noFill/>
          <a:ln/>
        </p:spPr>
        <p:txBody>
          <a:bodyPr wrap="none" rtlCol="0" anchor="t"/>
          <a:lstStyle/>
          <a:p>
            <a:pPr marL="0" indent="0" algn="l">
              <a:lnSpc>
                <a:spcPts val="1914"/>
              </a:lnSpc>
              <a:buNone/>
            </a:pPr>
            <a:endParaRPr lang="en-US" sz="1531" dirty="0">
              <a:latin typeface="Times New Roman" panose="02020603050405020304" pitchFamily="18" charset="0"/>
              <a:cs typeface="Times New Roman" panose="02020603050405020304" pitchFamily="18" charset="0"/>
            </a:endParaRPr>
          </a:p>
        </p:txBody>
      </p:sp>
      <p:sp>
        <p:nvSpPr>
          <p:cNvPr id="10" name="Text 6"/>
          <p:cNvSpPr/>
          <p:nvPr/>
        </p:nvSpPr>
        <p:spPr>
          <a:xfrm>
            <a:off x="6161603" y="3667125"/>
            <a:ext cx="2307193" cy="3979545"/>
          </a:xfrm>
          <a:prstGeom prst="rect">
            <a:avLst/>
          </a:prstGeom>
          <a:noFill/>
          <a:ln/>
        </p:spPr>
        <p:txBody>
          <a:bodyPr wrap="square" rtlCol="0" anchor="t"/>
          <a:lstStyle/>
          <a:p>
            <a:pPr marL="0" indent="0" algn="l">
              <a:lnSpc>
                <a:spcPts val="1960"/>
              </a:lnSpc>
              <a:buNone/>
            </a:pPr>
            <a:endParaRPr lang="en-US" sz="1225" dirty="0">
              <a:latin typeface="Times New Roman" panose="02020603050405020304" pitchFamily="18" charset="0"/>
              <a:cs typeface="Times New Roman" panose="02020603050405020304" pitchFamily="18" charset="0"/>
            </a:endParaRPr>
          </a:p>
        </p:txBody>
      </p:sp>
      <p:sp>
        <p:nvSpPr>
          <p:cNvPr id="12" name="Text 7"/>
          <p:cNvSpPr/>
          <p:nvPr/>
        </p:nvSpPr>
        <p:spPr>
          <a:xfrm>
            <a:off x="8702040" y="3330893"/>
            <a:ext cx="1944172" cy="243007"/>
          </a:xfrm>
          <a:prstGeom prst="rect">
            <a:avLst/>
          </a:prstGeom>
          <a:noFill/>
          <a:ln/>
        </p:spPr>
        <p:txBody>
          <a:bodyPr wrap="none" rtlCol="0" anchor="t"/>
          <a:lstStyle/>
          <a:p>
            <a:pPr marL="0" indent="0" algn="l">
              <a:lnSpc>
                <a:spcPts val="1914"/>
              </a:lnSpc>
              <a:buNone/>
            </a:pPr>
            <a:endParaRPr lang="en-US" sz="1531" dirty="0">
              <a:latin typeface="Times New Roman" panose="02020603050405020304" pitchFamily="18" charset="0"/>
              <a:cs typeface="Times New Roman" panose="02020603050405020304" pitchFamily="18" charset="0"/>
            </a:endParaRPr>
          </a:p>
        </p:txBody>
      </p:sp>
      <p:sp>
        <p:nvSpPr>
          <p:cNvPr id="13" name="Text 8"/>
          <p:cNvSpPr/>
          <p:nvPr/>
        </p:nvSpPr>
        <p:spPr>
          <a:xfrm>
            <a:off x="8702040" y="3667125"/>
            <a:ext cx="2307193" cy="4228267"/>
          </a:xfrm>
          <a:prstGeom prst="rect">
            <a:avLst/>
          </a:prstGeom>
          <a:noFill/>
          <a:ln/>
        </p:spPr>
        <p:txBody>
          <a:bodyPr wrap="square" rtlCol="0" anchor="t"/>
          <a:lstStyle/>
          <a:p>
            <a:pPr marL="0" indent="0" algn="l">
              <a:lnSpc>
                <a:spcPts val="1960"/>
              </a:lnSpc>
              <a:buNone/>
            </a:pPr>
            <a:endParaRPr lang="en-US" sz="1225" dirty="0">
              <a:latin typeface="Times New Roman" panose="02020603050405020304" pitchFamily="18" charset="0"/>
              <a:cs typeface="Times New Roman" panose="02020603050405020304" pitchFamily="18" charset="0"/>
            </a:endParaRPr>
          </a:p>
        </p:txBody>
      </p:sp>
      <p:pic>
        <p:nvPicPr>
          <p:cNvPr id="14" name="Image 3" descr="preencoded.png"/>
          <p:cNvPicPr>
            <a:picLocks noChangeAspect="1"/>
          </p:cNvPicPr>
          <p:nvPr/>
        </p:nvPicPr>
        <p:blipFill>
          <a:blip r:embed="rId3"/>
          <a:stretch>
            <a:fillRect/>
          </a:stretch>
        </p:blipFill>
        <p:spPr>
          <a:xfrm>
            <a:off x="929594" y="1775490"/>
            <a:ext cx="2307193" cy="1425893"/>
          </a:xfrm>
          <a:prstGeom prst="rect">
            <a:avLst/>
          </a:prstGeom>
        </p:spPr>
      </p:pic>
      <p:sp>
        <p:nvSpPr>
          <p:cNvPr id="15" name="Text 9"/>
          <p:cNvSpPr/>
          <p:nvPr/>
        </p:nvSpPr>
        <p:spPr>
          <a:xfrm>
            <a:off x="1111104" y="3871793"/>
            <a:ext cx="1944172" cy="243007"/>
          </a:xfrm>
          <a:prstGeom prst="rect">
            <a:avLst/>
          </a:prstGeom>
          <a:noFill/>
          <a:ln/>
        </p:spPr>
        <p:txBody>
          <a:bodyPr wrap="none" rtlCol="0" anchor="t"/>
          <a:lstStyle/>
          <a:p>
            <a:pPr marL="0" indent="0" algn="ctr">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Movies</a:t>
            </a:r>
            <a:endParaRPr lang="en-US" sz="3200" dirty="0">
              <a:latin typeface="Times New Roman" panose="02020603050405020304" pitchFamily="18" charset="0"/>
              <a:cs typeface="Times New Roman" panose="02020603050405020304" pitchFamily="18" charset="0"/>
            </a:endParaRPr>
          </a:p>
        </p:txBody>
      </p:sp>
      <p:sp>
        <p:nvSpPr>
          <p:cNvPr id="16" name="Text 10"/>
          <p:cNvSpPr/>
          <p:nvPr/>
        </p:nvSpPr>
        <p:spPr>
          <a:xfrm>
            <a:off x="929593" y="4464337"/>
            <a:ext cx="3653165" cy="3979545"/>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Cinephiles will delight in the movie-inspired NFTs available in our marketplace. </a:t>
            </a:r>
          </a:p>
          <a:p>
            <a:pPr marL="285750" indent="-285750" algn="l">
              <a:lnSpc>
                <a:spcPct val="150000"/>
              </a:lnSpc>
              <a:buFont typeface="Arial" panose="020B0604020202020204" pitchFamily="34" charset="0"/>
              <a:buChar char="•"/>
            </a:pPr>
            <a:endPar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gn="l">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With cinematic lighting, dynamic character poses, and meticulously recreated movie settings.</a:t>
            </a:r>
            <a:endParaRPr lang="en-US" dirty="0">
              <a:latin typeface="Times New Roman" panose="02020603050405020304" pitchFamily="18" charset="0"/>
              <a:cs typeface="Times New Roman" panose="02020603050405020304" pitchFamily="18" charset="0"/>
            </a:endParaRPr>
          </a:p>
        </p:txBody>
      </p:sp>
      <p:pic>
        <p:nvPicPr>
          <p:cNvPr id="17" name="Image 4" descr="preencoded.png"/>
          <p:cNvPicPr>
            <a:picLocks noChangeAspect="1"/>
          </p:cNvPicPr>
          <p:nvPr/>
        </p:nvPicPr>
        <p:blipFill>
          <a:blip r:embed="rId4"/>
          <a:stretch>
            <a:fillRect/>
          </a:stretch>
        </p:blipFill>
        <p:spPr>
          <a:xfrm>
            <a:off x="6120160" y="1775489"/>
            <a:ext cx="2307193" cy="1425893"/>
          </a:xfrm>
          <a:prstGeom prst="rect">
            <a:avLst/>
          </a:prstGeom>
        </p:spPr>
      </p:pic>
      <p:sp>
        <p:nvSpPr>
          <p:cNvPr id="18" name="Text 11"/>
          <p:cNvSpPr/>
          <p:nvPr/>
        </p:nvSpPr>
        <p:spPr>
          <a:xfrm>
            <a:off x="6343113" y="3881668"/>
            <a:ext cx="1944172" cy="243007"/>
          </a:xfrm>
          <a:prstGeom prst="rect">
            <a:avLst/>
          </a:prstGeom>
          <a:noFill/>
          <a:ln/>
        </p:spPr>
        <p:txBody>
          <a:bodyPr wrap="none" rtlCol="0" anchor="t"/>
          <a:lstStyle/>
          <a:p>
            <a:pPr marL="0" indent="0" algn="ctr">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Monkeys</a:t>
            </a:r>
            <a:endParaRPr lang="en-US" sz="3200" dirty="0">
              <a:latin typeface="Times New Roman" panose="02020603050405020304" pitchFamily="18" charset="0"/>
              <a:cs typeface="Times New Roman" panose="02020603050405020304" pitchFamily="18" charset="0"/>
            </a:endParaRPr>
          </a:p>
        </p:txBody>
      </p:sp>
      <p:sp>
        <p:nvSpPr>
          <p:cNvPr id="19" name="Text 12"/>
          <p:cNvSpPr/>
          <p:nvPr/>
        </p:nvSpPr>
        <p:spPr>
          <a:xfrm>
            <a:off x="5605312" y="4418589"/>
            <a:ext cx="3653165" cy="4228267"/>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Embrace the playful and whimsical side of the digital art world with our selection of monkey NFTs. </a:t>
            </a:r>
          </a:p>
          <a:p>
            <a:pPr marL="285750" indent="-285750" algn="l">
              <a:lnSpc>
                <a:spcPct val="150000"/>
              </a:lnSpc>
              <a:buFont typeface="Arial" panose="020B0604020202020204" pitchFamily="34" charset="0"/>
              <a:buChar char="•"/>
            </a:pPr>
            <a:endPar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gn="l">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From mischievous primates to serene, contemplative simians.</a:t>
            </a:r>
            <a:endParaRPr lang="en-US" dirty="0">
              <a:latin typeface="Times New Roman" panose="02020603050405020304" pitchFamily="18" charset="0"/>
              <a:cs typeface="Times New Roman" panose="02020603050405020304" pitchFamily="18" charset="0"/>
            </a:endParaRPr>
          </a:p>
        </p:txBody>
      </p:sp>
      <p:pic>
        <p:nvPicPr>
          <p:cNvPr id="20" name="Image 5" descr="preencoded.png"/>
          <p:cNvPicPr>
            <a:picLocks noChangeAspect="1"/>
          </p:cNvPicPr>
          <p:nvPr/>
        </p:nvPicPr>
        <p:blipFill>
          <a:blip r:embed="rId5"/>
          <a:stretch>
            <a:fillRect/>
          </a:stretch>
        </p:blipFill>
        <p:spPr>
          <a:xfrm>
            <a:off x="11393613" y="1775490"/>
            <a:ext cx="2307193" cy="1425893"/>
          </a:xfrm>
          <a:prstGeom prst="rect">
            <a:avLst/>
          </a:prstGeom>
        </p:spPr>
      </p:pic>
      <p:sp>
        <p:nvSpPr>
          <p:cNvPr id="21" name="Text 13"/>
          <p:cNvSpPr/>
          <p:nvPr/>
        </p:nvSpPr>
        <p:spPr>
          <a:xfrm>
            <a:off x="11575123" y="3874567"/>
            <a:ext cx="1944172" cy="243007"/>
          </a:xfrm>
          <a:prstGeom prst="rect">
            <a:avLst/>
          </a:prstGeom>
          <a:noFill/>
          <a:ln/>
        </p:spPr>
        <p:txBody>
          <a:bodyPr wrap="none" rtlCol="0" anchor="t"/>
          <a:lstStyle/>
          <a:p>
            <a:pPr marL="0" indent="0" algn="ctr">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Art</a:t>
            </a:r>
            <a:endParaRPr lang="en-US" sz="3200" dirty="0">
              <a:latin typeface="Times New Roman" panose="02020603050405020304" pitchFamily="18" charset="0"/>
              <a:cs typeface="Times New Roman" panose="02020603050405020304" pitchFamily="18" charset="0"/>
            </a:endParaRPr>
          </a:p>
        </p:txBody>
      </p:sp>
      <p:sp>
        <p:nvSpPr>
          <p:cNvPr id="22" name="Text 14"/>
          <p:cNvSpPr/>
          <p:nvPr/>
        </p:nvSpPr>
        <p:spPr>
          <a:xfrm>
            <a:off x="10047641" y="4417159"/>
            <a:ext cx="3653165" cy="3979545"/>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For the art enthusiasts, our NFT marketplace showcases a diverse collection of abstract and minimalist digital artworks.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71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0" y="580191"/>
            <a:ext cx="10972800" cy="743783"/>
          </a:xfrm>
          <a:prstGeom prst="rect">
            <a:avLst/>
          </a:prstGeom>
          <a:noFill/>
          <a:ln/>
        </p:spPr>
        <p:txBody>
          <a:bodyPr wrap="none" rtlCol="0" anchor="t"/>
          <a:lstStyle/>
          <a:p>
            <a:pPr marL="0" indent="0" algn="ctr">
              <a:lnSpc>
                <a:spcPts val="3939"/>
              </a:lnSpc>
              <a:buNone/>
            </a:pPr>
            <a:r>
              <a:rPr lang="en-US" sz="4400" kern="0" spc="-95" dirty="0">
                <a:solidFill>
                  <a:srgbClr val="2C3F42"/>
                </a:solidFill>
                <a:latin typeface="Times New Roman" panose="02020603050405020304" pitchFamily="18" charset="0"/>
                <a:ea typeface="Bitter" pitchFamily="34" charset="-122"/>
                <a:cs typeface="Times New Roman" panose="02020603050405020304" pitchFamily="18" charset="0"/>
              </a:rPr>
              <a:t>Auction Functionality for NFTs</a:t>
            </a:r>
            <a:endParaRPr lang="en-US" sz="44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1684258" y="1564005"/>
            <a:ext cx="800338" cy="1691045"/>
          </a:xfrm>
          <a:prstGeom prst="rect">
            <a:avLst/>
          </a:prstGeom>
        </p:spPr>
      </p:pic>
      <p:sp>
        <p:nvSpPr>
          <p:cNvPr id="7" name="Text 3"/>
          <p:cNvSpPr/>
          <p:nvPr/>
        </p:nvSpPr>
        <p:spPr>
          <a:xfrm>
            <a:off x="2724626" y="1724025"/>
            <a:ext cx="2001083" cy="250150"/>
          </a:xfrm>
          <a:prstGeom prst="rect">
            <a:avLst/>
          </a:prstGeom>
          <a:noFill/>
          <a:ln/>
        </p:spPr>
        <p:txBody>
          <a:bodyPr wrap="none" rtlCol="0" anchor="t"/>
          <a:lstStyle/>
          <a:p>
            <a:pPr marL="0" indent="0" algn="l">
              <a:lnSpc>
                <a:spcPts val="1970"/>
              </a:lnSpc>
              <a:buNone/>
            </a:pPr>
            <a:r>
              <a:rPr lang="en-US" sz="2000" kern="0" spc="-47" dirty="0">
                <a:solidFill>
                  <a:srgbClr val="2B2E3C"/>
                </a:solidFill>
                <a:latin typeface="Times New Roman" panose="02020603050405020304" pitchFamily="18" charset="0"/>
                <a:ea typeface="Bitter" pitchFamily="34" charset="-122"/>
                <a:cs typeface="Times New Roman" panose="02020603050405020304" pitchFamily="18" charset="0"/>
              </a:rPr>
              <a:t>Start Auction</a:t>
            </a:r>
            <a:endParaRPr lang="en-US" sz="2000" dirty="0">
              <a:latin typeface="Times New Roman" panose="02020603050405020304" pitchFamily="18" charset="0"/>
              <a:cs typeface="Times New Roman" panose="02020603050405020304" pitchFamily="18" charset="0"/>
            </a:endParaRPr>
          </a:p>
        </p:txBody>
      </p:sp>
      <p:sp>
        <p:nvSpPr>
          <p:cNvPr id="8" name="Text 4"/>
          <p:cNvSpPr/>
          <p:nvPr/>
        </p:nvSpPr>
        <p:spPr>
          <a:xfrm>
            <a:off x="2724626" y="2070140"/>
            <a:ext cx="6563797" cy="1024890"/>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sz="1400" kern="0" spc="-25" dirty="0">
                <a:solidFill>
                  <a:srgbClr val="2B2E3C"/>
                </a:solidFill>
                <a:latin typeface="Times New Roman" panose="02020603050405020304" pitchFamily="18" charset="0"/>
                <a:ea typeface="Open Sans" pitchFamily="34" charset="-122"/>
                <a:cs typeface="Times New Roman" panose="02020603050405020304" pitchFamily="18" charset="0"/>
              </a:rPr>
              <a:t>We offer a seamless auction functionality that allows creators and owners to list their digital assets for competitive bidding. </a:t>
            </a:r>
          </a:p>
          <a:p>
            <a:pPr marL="285750" indent="-285750" algn="l">
              <a:lnSpc>
                <a:spcPct val="150000"/>
              </a:lnSpc>
              <a:buFont typeface="Arial" panose="020B0604020202020204" pitchFamily="34" charset="0"/>
              <a:buChar char="•"/>
            </a:pPr>
            <a:r>
              <a:rPr lang="en-US" sz="1400" kern="0" spc="-25" dirty="0">
                <a:solidFill>
                  <a:srgbClr val="2B2E3C"/>
                </a:solidFill>
                <a:latin typeface="Times New Roman" panose="02020603050405020304" pitchFamily="18" charset="0"/>
                <a:ea typeface="Open Sans" pitchFamily="34" charset="-122"/>
                <a:cs typeface="Times New Roman" panose="02020603050405020304" pitchFamily="18" charset="0"/>
              </a:rPr>
              <a:t>The Start Auction feature enables users to set the initial price, auction duration, ensuring a fair and transparent auction.</a:t>
            </a:r>
            <a:endParaRPr lang="en-US" sz="140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1684258" y="3255050"/>
            <a:ext cx="800338" cy="1947267"/>
          </a:xfrm>
          <a:prstGeom prst="rect">
            <a:avLst/>
          </a:prstGeom>
        </p:spPr>
      </p:pic>
      <p:sp>
        <p:nvSpPr>
          <p:cNvPr id="10" name="Text 5"/>
          <p:cNvSpPr/>
          <p:nvPr/>
        </p:nvSpPr>
        <p:spPr>
          <a:xfrm>
            <a:off x="2724626" y="3582265"/>
            <a:ext cx="2001083" cy="250150"/>
          </a:xfrm>
          <a:prstGeom prst="rect">
            <a:avLst/>
          </a:prstGeom>
          <a:noFill/>
          <a:ln/>
        </p:spPr>
        <p:txBody>
          <a:bodyPr wrap="none" rtlCol="0" anchor="t"/>
          <a:lstStyle/>
          <a:p>
            <a:pPr marL="0" indent="0" algn="l">
              <a:lnSpc>
                <a:spcPts val="1970"/>
              </a:lnSpc>
              <a:buNone/>
            </a:pPr>
            <a:r>
              <a:rPr lang="en-US" sz="2000" kern="0" spc="-47" dirty="0">
                <a:solidFill>
                  <a:srgbClr val="2B2E3C"/>
                </a:solidFill>
                <a:latin typeface="Times New Roman" panose="02020603050405020304" pitchFamily="18" charset="0"/>
                <a:ea typeface="Bitter" pitchFamily="34" charset="-122"/>
                <a:cs typeface="Times New Roman" panose="02020603050405020304" pitchFamily="18" charset="0"/>
              </a:rPr>
              <a:t>Live Bidding</a:t>
            </a:r>
            <a:endParaRPr lang="en-US" sz="2000" dirty="0">
              <a:latin typeface="Times New Roman" panose="02020603050405020304" pitchFamily="18" charset="0"/>
              <a:cs typeface="Times New Roman" panose="02020603050405020304" pitchFamily="18" charset="0"/>
            </a:endParaRPr>
          </a:p>
        </p:txBody>
      </p:sp>
      <p:sp>
        <p:nvSpPr>
          <p:cNvPr id="11" name="Text 6"/>
          <p:cNvSpPr/>
          <p:nvPr/>
        </p:nvSpPr>
        <p:spPr>
          <a:xfrm>
            <a:off x="2724626" y="3917212"/>
            <a:ext cx="6563797" cy="1281113"/>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sz="1400" kern="0" spc="-25" dirty="0">
                <a:solidFill>
                  <a:srgbClr val="2B2E3C"/>
                </a:solidFill>
                <a:latin typeface="Times New Roman" panose="02020603050405020304" pitchFamily="18" charset="0"/>
                <a:ea typeface="Open Sans" pitchFamily="34" charset="-122"/>
                <a:cs typeface="Times New Roman" panose="02020603050405020304" pitchFamily="18" charset="0"/>
              </a:rPr>
              <a:t>Once an NFT auction is live, buyers can participate in the bidding process.</a:t>
            </a:r>
          </a:p>
          <a:p>
            <a:pPr marL="285750" indent="-285750" algn="l">
              <a:lnSpc>
                <a:spcPct val="150000"/>
              </a:lnSpc>
              <a:buFont typeface="Arial" panose="020B0604020202020204" pitchFamily="34" charset="0"/>
              <a:buChar char="•"/>
            </a:pPr>
            <a:r>
              <a:rPr lang="en-US" sz="1400" kern="0" spc="-25" dirty="0">
                <a:solidFill>
                  <a:srgbClr val="2B2E3C"/>
                </a:solidFill>
                <a:latin typeface="Times New Roman" panose="02020603050405020304" pitchFamily="18" charset="0"/>
                <a:ea typeface="Open Sans" pitchFamily="34" charset="-122"/>
                <a:cs typeface="Times New Roman" panose="02020603050405020304" pitchFamily="18" charset="0"/>
              </a:rPr>
              <a:t>Our marketplace provides a real-time, secure, and user-friendly bidding interface. </a:t>
            </a:r>
            <a:endParaRPr lang="en-US" sz="1400" dirty="0">
              <a:latin typeface="Times New Roman" panose="02020603050405020304" pitchFamily="18" charset="0"/>
              <a:cs typeface="Times New Roman" panose="02020603050405020304" pitchFamily="18" charset="0"/>
            </a:endParaRPr>
          </a:p>
        </p:txBody>
      </p:sp>
      <p:pic>
        <p:nvPicPr>
          <p:cNvPr id="12" name="Image 3" descr="preencoded.png"/>
          <p:cNvPicPr>
            <a:picLocks noChangeAspect="1"/>
          </p:cNvPicPr>
          <p:nvPr/>
        </p:nvPicPr>
        <p:blipFill>
          <a:blip r:embed="rId6"/>
          <a:stretch>
            <a:fillRect/>
          </a:stretch>
        </p:blipFill>
        <p:spPr>
          <a:xfrm>
            <a:off x="1684258" y="5202317"/>
            <a:ext cx="800338" cy="2203490"/>
          </a:xfrm>
          <a:prstGeom prst="rect">
            <a:avLst/>
          </a:prstGeom>
        </p:spPr>
      </p:pic>
      <p:sp>
        <p:nvSpPr>
          <p:cNvPr id="13" name="Text 7"/>
          <p:cNvSpPr/>
          <p:nvPr/>
        </p:nvSpPr>
        <p:spPr>
          <a:xfrm>
            <a:off x="2724626" y="5362337"/>
            <a:ext cx="2001083" cy="250150"/>
          </a:xfrm>
          <a:prstGeom prst="rect">
            <a:avLst/>
          </a:prstGeom>
          <a:noFill/>
          <a:ln/>
        </p:spPr>
        <p:txBody>
          <a:bodyPr wrap="none" rtlCol="0" anchor="t"/>
          <a:lstStyle/>
          <a:p>
            <a:pPr marL="0" indent="0" algn="l">
              <a:lnSpc>
                <a:spcPts val="1970"/>
              </a:lnSpc>
              <a:buNone/>
            </a:pPr>
            <a:r>
              <a:rPr lang="en-US" sz="2000" kern="0" spc="-47" dirty="0">
                <a:solidFill>
                  <a:srgbClr val="2B2E3C"/>
                </a:solidFill>
                <a:latin typeface="Times New Roman" panose="02020603050405020304" pitchFamily="18" charset="0"/>
                <a:ea typeface="Bitter" pitchFamily="34" charset="-122"/>
                <a:cs typeface="Times New Roman" panose="02020603050405020304" pitchFamily="18" charset="0"/>
              </a:rPr>
              <a:t>End Auction</a:t>
            </a:r>
            <a:endParaRPr lang="en-US" sz="2000" dirty="0">
              <a:latin typeface="Times New Roman" panose="02020603050405020304" pitchFamily="18" charset="0"/>
              <a:cs typeface="Times New Roman" panose="02020603050405020304" pitchFamily="18" charset="0"/>
            </a:endParaRPr>
          </a:p>
        </p:txBody>
      </p:sp>
      <p:sp>
        <p:nvSpPr>
          <p:cNvPr id="14" name="Text 8"/>
          <p:cNvSpPr/>
          <p:nvPr/>
        </p:nvSpPr>
        <p:spPr>
          <a:xfrm>
            <a:off x="2724626" y="5708452"/>
            <a:ext cx="6563797" cy="1537335"/>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sz="1400" kern="0" spc="-25" dirty="0">
                <a:solidFill>
                  <a:srgbClr val="2B2E3C"/>
                </a:solidFill>
                <a:latin typeface="Times New Roman" panose="02020603050405020304" pitchFamily="18" charset="0"/>
                <a:ea typeface="Open Sans" pitchFamily="34" charset="-122"/>
                <a:cs typeface="Times New Roman" panose="02020603050405020304" pitchFamily="18" charset="0"/>
              </a:rPr>
              <a:t>When the auction duration expires, the highest bidder is automatically declared the winner. </a:t>
            </a:r>
          </a:p>
          <a:p>
            <a:pPr marL="285750" indent="-285750" algn="l">
              <a:lnSpc>
                <a:spcPct val="150000"/>
              </a:lnSpc>
              <a:buFont typeface="Arial" panose="020B0604020202020204" pitchFamily="34" charset="0"/>
              <a:buChar char="•"/>
            </a:pPr>
            <a:r>
              <a:rPr lang="en-US" sz="1400" kern="0" spc="-25" dirty="0">
                <a:solidFill>
                  <a:srgbClr val="2B2E3C"/>
                </a:solidFill>
                <a:latin typeface="Times New Roman" panose="02020603050405020304" pitchFamily="18" charset="0"/>
                <a:ea typeface="Open Sans" pitchFamily="34" charset="-122"/>
                <a:cs typeface="Times New Roman" panose="02020603050405020304" pitchFamily="18" charset="0"/>
              </a:rPr>
              <a:t>The End Auction feature ensures a smooth and verifiable conclusion to the bidding process.</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0" y="453985"/>
            <a:ext cx="14630400" cy="1028700"/>
          </a:xfrm>
          <a:prstGeom prst="rect">
            <a:avLst/>
          </a:prstGeom>
          <a:noFill/>
          <a:ln/>
        </p:spPr>
        <p:txBody>
          <a:bodyPr wrap="square" rtlCol="0" anchor="t"/>
          <a:lstStyle/>
          <a:p>
            <a:pPr marL="0" indent="0" algn="ctr">
              <a:lnSpc>
                <a:spcPts val="4050"/>
              </a:lnSpc>
              <a:buNone/>
            </a:pPr>
            <a:r>
              <a:rPr lang="en-US" sz="4000" kern="0" spc="-97" dirty="0">
                <a:solidFill>
                  <a:srgbClr val="2C3F42"/>
                </a:solidFill>
                <a:latin typeface="Times New Roman" panose="02020603050405020304" pitchFamily="18" charset="0"/>
                <a:ea typeface="Bitter" pitchFamily="34" charset="-122"/>
                <a:cs typeface="Times New Roman" panose="02020603050405020304" pitchFamily="18" charset="0"/>
              </a:rPr>
              <a:t>Comparing Our NFT Marketplace to </a:t>
            </a:r>
            <a:r>
              <a:rPr lang="en-US" sz="4000" kern="0" spc="-97">
                <a:solidFill>
                  <a:srgbClr val="2C3F42"/>
                </a:solidFill>
                <a:latin typeface="Times New Roman" panose="02020603050405020304" pitchFamily="18" charset="0"/>
                <a:ea typeface="Bitter" pitchFamily="34" charset="-122"/>
                <a:cs typeface="Times New Roman" panose="02020603050405020304" pitchFamily="18" charset="0"/>
              </a:rPr>
              <a:t>Industry Leaders</a:t>
            </a:r>
            <a:endParaRPr lang="en-US" sz="4000"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1907620" y="2290211"/>
            <a:ext cx="3708321" cy="2087761"/>
          </a:xfrm>
          <a:prstGeom prst="rect">
            <a:avLst/>
          </a:prstGeom>
        </p:spPr>
      </p:pic>
      <p:sp>
        <p:nvSpPr>
          <p:cNvPr id="6" name="Text 3"/>
          <p:cNvSpPr/>
          <p:nvPr/>
        </p:nvSpPr>
        <p:spPr>
          <a:xfrm>
            <a:off x="2733081" y="4551922"/>
            <a:ext cx="2057400" cy="257175"/>
          </a:xfrm>
          <a:prstGeom prst="rect">
            <a:avLst/>
          </a:prstGeom>
          <a:noFill/>
          <a:ln/>
        </p:spPr>
        <p:txBody>
          <a:bodyPr wrap="none" rtlCol="0" anchor="t"/>
          <a:lstStyle/>
          <a:p>
            <a:pPr marL="0" indent="0" algn="ctr">
              <a:lnSpc>
                <a:spcPts val="2025"/>
              </a:lnSpc>
              <a:buNone/>
            </a:pPr>
            <a:endParaRPr lang="en-US" sz="3200" dirty="0">
              <a:latin typeface="Times New Roman" panose="02020603050405020304" pitchFamily="18" charset="0"/>
              <a:cs typeface="Times New Roman" panose="02020603050405020304" pitchFamily="18" charset="0"/>
            </a:endParaRPr>
          </a:p>
        </p:txBody>
      </p:sp>
      <p:sp>
        <p:nvSpPr>
          <p:cNvPr id="7" name="Text 4"/>
          <p:cNvSpPr/>
          <p:nvPr/>
        </p:nvSpPr>
        <p:spPr>
          <a:xfrm>
            <a:off x="1065008" y="4856670"/>
            <a:ext cx="6099588" cy="2632472"/>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6" dirty="0">
                <a:solidFill>
                  <a:srgbClr val="2B2E3C"/>
                </a:solidFill>
                <a:latin typeface="Times New Roman" panose="02020603050405020304" pitchFamily="18" charset="0"/>
                <a:ea typeface="Open Sans" pitchFamily="34" charset="-122"/>
                <a:cs typeface="Times New Roman" panose="02020603050405020304" pitchFamily="18" charset="0"/>
              </a:rPr>
              <a:t>As the largest and most established NFT marketplace, OpenSea has set the industry standard for features and functionality. </a:t>
            </a:r>
          </a:p>
          <a:p>
            <a:pPr marL="285750" indent="-285750">
              <a:lnSpc>
                <a:spcPct val="150000"/>
              </a:lnSpc>
              <a:buFont typeface="Arial" panose="020B0604020202020204" pitchFamily="34" charset="0"/>
              <a:buChar char="•"/>
            </a:pPr>
            <a:endParaRPr lang="en-US" kern="0" spc="-26"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kern="0" spc="-26" dirty="0">
                <a:solidFill>
                  <a:srgbClr val="2B2E3C"/>
                </a:solidFill>
                <a:latin typeface="Times New Roman" panose="02020603050405020304" pitchFamily="18" charset="0"/>
                <a:ea typeface="Open Sans" pitchFamily="34" charset="-122"/>
                <a:cs typeface="Times New Roman" panose="02020603050405020304" pitchFamily="18" charset="0"/>
              </a:rPr>
              <a:t>Our platform aims to match their robust listing and trading capabilities, providing users with a familiar and intuitive experience. </a:t>
            </a:r>
            <a:endParaRPr lang="en-US" dirty="0">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4"/>
          <a:stretch>
            <a:fillRect/>
          </a:stretch>
        </p:blipFill>
        <p:spPr>
          <a:xfrm>
            <a:off x="9014460" y="1904568"/>
            <a:ext cx="3708321" cy="2473404"/>
          </a:xfrm>
          <a:prstGeom prst="rect">
            <a:avLst/>
          </a:prstGeom>
        </p:spPr>
      </p:pic>
      <p:sp>
        <p:nvSpPr>
          <p:cNvPr id="9" name="Text 5"/>
          <p:cNvSpPr/>
          <p:nvPr/>
        </p:nvSpPr>
        <p:spPr>
          <a:xfrm>
            <a:off x="9839920" y="4573189"/>
            <a:ext cx="2057400" cy="257175"/>
          </a:xfrm>
          <a:prstGeom prst="rect">
            <a:avLst/>
          </a:prstGeom>
          <a:noFill/>
          <a:ln/>
        </p:spPr>
        <p:txBody>
          <a:bodyPr wrap="none" rtlCol="0" anchor="t"/>
          <a:lstStyle/>
          <a:p>
            <a:pPr marL="0" indent="0" algn="ctr">
              <a:lnSpc>
                <a:spcPts val="2025"/>
              </a:lnSpc>
              <a:buNone/>
            </a:pPr>
            <a:endParaRPr lang="en-US" sz="3200" dirty="0">
              <a:latin typeface="Times New Roman" panose="02020603050405020304" pitchFamily="18" charset="0"/>
              <a:cs typeface="Times New Roman" panose="02020603050405020304" pitchFamily="18" charset="0"/>
            </a:endParaRPr>
          </a:p>
        </p:txBody>
      </p:sp>
      <p:sp>
        <p:nvSpPr>
          <p:cNvPr id="10" name="Text 6"/>
          <p:cNvSpPr/>
          <p:nvPr/>
        </p:nvSpPr>
        <p:spPr>
          <a:xfrm>
            <a:off x="7465806" y="4856670"/>
            <a:ext cx="6099588" cy="2632472"/>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6" dirty="0">
                <a:solidFill>
                  <a:srgbClr val="2B2E3C"/>
                </a:solidFill>
                <a:latin typeface="Times New Roman" panose="02020603050405020304" pitchFamily="18" charset="0"/>
                <a:ea typeface="Open Sans" pitchFamily="34" charset="-122"/>
                <a:cs typeface="Times New Roman" panose="02020603050405020304" pitchFamily="18" charset="0"/>
              </a:rPr>
              <a:t>The Sandbox metaverse has pioneered the integration of gaming and NFTs, allowing users to create, buy, and sell unique virtual assets. </a:t>
            </a:r>
          </a:p>
          <a:p>
            <a:pPr marL="285750" indent="-285750">
              <a:lnSpc>
                <a:spcPct val="150000"/>
              </a:lnSpc>
              <a:buFont typeface="Arial" panose="020B0604020202020204" pitchFamily="34" charset="0"/>
              <a:buChar char="•"/>
            </a:pPr>
            <a:endParaRPr lang="en-US" kern="0" spc="-26"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kern="0" spc="-26" dirty="0">
                <a:solidFill>
                  <a:srgbClr val="2B2E3C"/>
                </a:solidFill>
                <a:latin typeface="Times New Roman" panose="02020603050405020304" pitchFamily="18" charset="0"/>
                <a:ea typeface="Open Sans" pitchFamily="34" charset="-122"/>
                <a:cs typeface="Times New Roman" panose="02020603050405020304" pitchFamily="18" charset="0"/>
              </a:rPr>
              <a:t>While we don't directly compete with the Sandbox's immersive 3D world, our marketplace provides a complementary platform for discovering NFTs. </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957"/>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2457458" y="1768761"/>
            <a:ext cx="3188723" cy="3628720"/>
          </a:xfrm>
          <a:prstGeom prst="rect">
            <a:avLst/>
          </a:prstGeom>
        </p:spPr>
      </p:pic>
      <p:sp>
        <p:nvSpPr>
          <p:cNvPr id="5" name="Text 2"/>
          <p:cNvSpPr/>
          <p:nvPr/>
        </p:nvSpPr>
        <p:spPr>
          <a:xfrm>
            <a:off x="849854" y="828339"/>
            <a:ext cx="13780546" cy="112083"/>
          </a:xfrm>
          <a:prstGeom prst="rect">
            <a:avLst/>
          </a:prstGeom>
          <a:noFill/>
          <a:ln/>
        </p:spPr>
        <p:txBody>
          <a:bodyPr wrap="none" rtlCol="0" anchor="t"/>
          <a:lstStyle/>
          <a:p>
            <a:pPr marL="0" indent="0">
              <a:lnSpc>
                <a:spcPts val="2341"/>
              </a:lnSpc>
              <a:buNone/>
            </a:pPr>
            <a:r>
              <a:rPr lang="en-US" sz="4000" kern="0" spc="-56" dirty="0">
                <a:solidFill>
                  <a:srgbClr val="2C3F42"/>
                </a:solidFill>
                <a:latin typeface="Times New Roman" panose="02020603050405020304" pitchFamily="18" charset="0"/>
                <a:ea typeface="Open Sans" panose="020B0606030504020204" pitchFamily="34" charset="0"/>
                <a:cs typeface="Times New Roman" panose="02020603050405020304" pitchFamily="18" charset="0"/>
              </a:rPr>
              <a:t>Unique Offerings</a:t>
            </a:r>
            <a:endParaRPr lang="en-US" sz="40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6" name="Text 3"/>
          <p:cNvSpPr/>
          <p:nvPr/>
        </p:nvSpPr>
        <p:spPr>
          <a:xfrm>
            <a:off x="2457459" y="6080600"/>
            <a:ext cx="4287560" cy="1217295"/>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sz="1400" dirty="0">
                <a:latin typeface="Times New Roman" panose="02020603050405020304" pitchFamily="18" charset="0"/>
                <a:ea typeface="Open Sans" panose="020B0606030504020204" pitchFamily="34" charset="0"/>
                <a:cs typeface="Times New Roman" panose="02020603050405020304" pitchFamily="18" charset="0"/>
              </a:rPr>
              <a:t>But what sets us apart is our cutting-edge recommendation system. </a:t>
            </a:r>
          </a:p>
          <a:p>
            <a:pPr marL="285750" indent="-285750">
              <a:lnSpc>
                <a:spcPct val="150000"/>
              </a:lnSpc>
              <a:buFont typeface="Arial" panose="020B0604020202020204" pitchFamily="34" charset="0"/>
              <a:buChar char="•"/>
            </a:pP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sz="1400" dirty="0">
                <a:latin typeface="Times New Roman" panose="02020603050405020304" pitchFamily="18" charset="0"/>
                <a:ea typeface="Open Sans" panose="020B0606030504020204" pitchFamily="34" charset="0"/>
                <a:cs typeface="Times New Roman" panose="02020603050405020304" pitchFamily="18" charset="0"/>
              </a:rPr>
              <a:t>Our algorithm analyzes your interests and buying habits to suggest personalized NFTs in six unique categories.</a:t>
            </a:r>
          </a:p>
        </p:txBody>
      </p:sp>
      <p:pic>
        <p:nvPicPr>
          <p:cNvPr id="7" name="Image 1" descr="preencoded.png"/>
          <p:cNvPicPr>
            <a:picLocks noChangeAspect="1"/>
          </p:cNvPicPr>
          <p:nvPr/>
        </p:nvPicPr>
        <p:blipFill>
          <a:blip r:embed="rId4"/>
          <a:stretch>
            <a:fillRect/>
          </a:stretch>
        </p:blipFill>
        <p:spPr>
          <a:xfrm>
            <a:off x="8415604" y="2021476"/>
            <a:ext cx="4287560" cy="3215640"/>
          </a:xfrm>
          <a:prstGeom prst="rect">
            <a:avLst/>
          </a:prstGeom>
        </p:spPr>
      </p:pic>
      <p:sp>
        <p:nvSpPr>
          <p:cNvPr id="8" name="Text 4"/>
          <p:cNvSpPr/>
          <p:nvPr/>
        </p:nvSpPr>
        <p:spPr>
          <a:xfrm>
            <a:off x="8564765" y="5593769"/>
            <a:ext cx="2378750" cy="297299"/>
          </a:xfrm>
          <a:prstGeom prst="rect">
            <a:avLst/>
          </a:prstGeom>
          <a:noFill/>
          <a:ln/>
        </p:spPr>
        <p:txBody>
          <a:bodyPr wrap="none" rtlCol="0" anchor="t"/>
          <a:lstStyle/>
          <a:p>
            <a:pPr marL="0" indent="0">
              <a:lnSpc>
                <a:spcPts val="2341"/>
              </a:lnSpc>
              <a:buNone/>
            </a:pPr>
            <a:r>
              <a:rPr lang="en-US" sz="2000" kern="0" spc="-56" dirty="0">
                <a:solidFill>
                  <a:srgbClr val="2C3F42"/>
                </a:solidFill>
                <a:latin typeface="Times New Roman" panose="02020603050405020304" pitchFamily="18" charset="0"/>
                <a:ea typeface="Bitter" pitchFamily="34" charset="-122"/>
                <a:cs typeface="Times New Roman" panose="02020603050405020304" pitchFamily="18" charset="0"/>
              </a:rPr>
              <a:t>Auction System</a:t>
            </a:r>
            <a:endParaRPr lang="en-US" sz="2000" dirty="0">
              <a:latin typeface="Times New Roman" panose="02020603050405020304" pitchFamily="18" charset="0"/>
              <a:cs typeface="Times New Roman" panose="02020603050405020304" pitchFamily="18" charset="0"/>
            </a:endParaRPr>
          </a:p>
        </p:txBody>
      </p:sp>
      <p:sp>
        <p:nvSpPr>
          <p:cNvPr id="9" name="Text 5"/>
          <p:cNvSpPr/>
          <p:nvPr/>
        </p:nvSpPr>
        <p:spPr>
          <a:xfrm>
            <a:off x="8415604" y="5978102"/>
            <a:ext cx="4287560" cy="1217295"/>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sz="1400" dirty="0">
                <a:latin typeface="Times New Roman" panose="02020603050405020304" pitchFamily="18" charset="0"/>
                <a:ea typeface="Open Sans" panose="020B0606030504020204" pitchFamily="34" charset="0"/>
                <a:cs typeface="Times New Roman" panose="02020603050405020304" pitchFamily="18" charset="0"/>
              </a:rPr>
              <a:t>With our auction system, you can discover rare and valuable NFTs, place bids, and track the progress of auctions in real-time.</a:t>
            </a:r>
          </a:p>
        </p:txBody>
      </p:sp>
      <p:sp>
        <p:nvSpPr>
          <p:cNvPr id="10" name="Text 2">
            <a:extLst>
              <a:ext uri="{FF2B5EF4-FFF2-40B4-BE49-F238E27FC236}">
                <a16:creationId xmlns:a16="http://schemas.microsoft.com/office/drawing/2014/main" id="{E3CF2DDB-20B8-05F5-B12C-3CEFE67B8E87}"/>
              </a:ext>
            </a:extLst>
          </p:cNvPr>
          <p:cNvSpPr/>
          <p:nvPr/>
        </p:nvSpPr>
        <p:spPr>
          <a:xfrm>
            <a:off x="2457459" y="5703287"/>
            <a:ext cx="3188723" cy="375562"/>
          </a:xfrm>
          <a:prstGeom prst="rect">
            <a:avLst/>
          </a:prstGeom>
          <a:noFill/>
          <a:ln/>
        </p:spPr>
        <p:txBody>
          <a:bodyPr wrap="none" rtlCol="0" anchor="t"/>
          <a:lstStyle/>
          <a:p>
            <a:pPr marL="0" indent="0">
              <a:lnSpc>
                <a:spcPts val="2341"/>
              </a:lnSpc>
              <a:buNone/>
            </a:pPr>
            <a:r>
              <a:rPr lang="en-US" kern="0" spc="-56" dirty="0">
                <a:solidFill>
                  <a:srgbClr val="2C3F42"/>
                </a:solidFill>
                <a:latin typeface="Times New Roman" panose="02020603050405020304" pitchFamily="18" charset="0"/>
                <a:ea typeface="Open Sans" panose="020B0606030504020204" pitchFamily="34" charset="0"/>
                <a:cs typeface="Times New Roman" panose="02020603050405020304" pitchFamily="18" charset="0"/>
              </a:rPr>
              <a:t>Recommendation</a:t>
            </a:r>
            <a:endParaRPr lang="en-US" dirty="0">
              <a:latin typeface="Times New Roman" panose="02020603050405020304" pitchFamily="18" charset="0"/>
              <a:ea typeface="Open Sans" panose="020B0606030504020204" pitchFamily="34"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1"/>
            <a:ext cx="14630400" cy="8229600"/>
          </a:xfrm>
          <a:prstGeom prst="rect">
            <a:avLst/>
          </a:prstGeom>
          <a:solidFill>
            <a:srgbClr val="FFF8F0"/>
          </a:solidFill>
          <a:ln/>
        </p:spPr>
        <p:txBody>
          <a:bodyPr/>
          <a:lstStyle/>
          <a:p>
            <a:pPr algn="just"/>
            <a:endParaRPr lang="en-IN" dirty="0">
              <a:latin typeface="Times New Roman" panose="02020603050405020304" pitchFamily="18" charset="0"/>
              <a:cs typeface="Times New Roman" panose="02020603050405020304" pitchFamily="18" charset="0"/>
            </a:endParaRPr>
          </a:p>
        </p:txBody>
      </p:sp>
      <p:sp>
        <p:nvSpPr>
          <p:cNvPr id="4" name="Text 2"/>
          <p:cNvSpPr/>
          <p:nvPr/>
        </p:nvSpPr>
        <p:spPr>
          <a:xfrm>
            <a:off x="0" y="427673"/>
            <a:ext cx="14630400" cy="486013"/>
          </a:xfrm>
          <a:prstGeom prst="rect">
            <a:avLst/>
          </a:prstGeom>
          <a:noFill/>
          <a:ln/>
        </p:spPr>
        <p:txBody>
          <a:bodyPr wrap="none" rtlCol="0" anchor="t"/>
          <a:lstStyle/>
          <a:p>
            <a:pPr marL="0" indent="0" algn="ctr">
              <a:lnSpc>
                <a:spcPts val="3827"/>
              </a:lnSpc>
              <a:buNone/>
            </a:pPr>
            <a:r>
              <a:rPr lang="en-US" sz="5400" kern="0" spc="-92" dirty="0">
                <a:solidFill>
                  <a:srgbClr val="2C3F42"/>
                </a:solidFill>
                <a:latin typeface="Times New Roman" panose="02020603050405020304" pitchFamily="18" charset="0"/>
                <a:ea typeface="Bitter" pitchFamily="34" charset="-122"/>
                <a:cs typeface="Times New Roman" panose="02020603050405020304" pitchFamily="18" charset="0"/>
              </a:rPr>
              <a:t>Network and Blockchain Challenges</a:t>
            </a:r>
            <a:endParaRPr lang="en-US" sz="5400" dirty="0">
              <a:latin typeface="Times New Roman" panose="02020603050405020304" pitchFamily="18" charset="0"/>
              <a:cs typeface="Times New Roman" panose="02020603050405020304" pitchFamily="18" charset="0"/>
            </a:endParaRPr>
          </a:p>
        </p:txBody>
      </p:sp>
      <p:sp>
        <p:nvSpPr>
          <p:cNvPr id="5" name="Shape 3"/>
          <p:cNvSpPr/>
          <p:nvPr/>
        </p:nvSpPr>
        <p:spPr>
          <a:xfrm>
            <a:off x="1028111" y="1368741"/>
            <a:ext cx="479941" cy="486012"/>
          </a:xfrm>
          <a:prstGeom prst="roundRect">
            <a:avLst>
              <a:gd name="adj" fmla="val 7705"/>
            </a:avLst>
          </a:prstGeom>
          <a:solidFill>
            <a:srgbClr val="FCE2CF"/>
          </a:solidFill>
          <a:ln w="7620">
            <a:solidFill>
              <a:srgbClr val="E2C8B5"/>
            </a:solidFill>
            <a:prstDash val="solid"/>
          </a:ln>
        </p:spPr>
      </p:sp>
      <p:sp>
        <p:nvSpPr>
          <p:cNvPr id="6" name="Text 4"/>
          <p:cNvSpPr/>
          <p:nvPr/>
        </p:nvSpPr>
        <p:spPr>
          <a:xfrm>
            <a:off x="1148163" y="1448039"/>
            <a:ext cx="89892" cy="291703"/>
          </a:xfrm>
          <a:prstGeom prst="rect">
            <a:avLst/>
          </a:prstGeom>
          <a:noFill/>
          <a:ln/>
        </p:spPr>
        <p:txBody>
          <a:bodyPr wrap="none" rtlCol="0" anchor="t"/>
          <a:lstStyle/>
          <a:p>
            <a:pPr marL="0" indent="0" algn="just">
              <a:lnSpc>
                <a:spcPts val="2296"/>
              </a:lnSpc>
              <a:buNone/>
            </a:pPr>
            <a:r>
              <a:rPr lang="en-US" sz="3200" kern="0" spc="-55" dirty="0">
                <a:solidFill>
                  <a:srgbClr val="2B2E3C"/>
                </a:solidFill>
                <a:latin typeface="Times New Roman" panose="02020603050405020304" pitchFamily="18" charset="0"/>
                <a:ea typeface="Bitter" pitchFamily="34" charset="-122"/>
                <a:cs typeface="Times New Roman" panose="02020603050405020304" pitchFamily="18" charset="0"/>
              </a:rPr>
              <a:t>1</a:t>
            </a:r>
            <a:endParaRPr lang="en-US" sz="3200" dirty="0">
              <a:latin typeface="Times New Roman" panose="02020603050405020304" pitchFamily="18" charset="0"/>
              <a:cs typeface="Times New Roman" panose="02020603050405020304" pitchFamily="18" charset="0"/>
            </a:endParaRPr>
          </a:p>
        </p:txBody>
      </p:sp>
      <p:sp>
        <p:nvSpPr>
          <p:cNvPr id="7" name="Text 5"/>
          <p:cNvSpPr/>
          <p:nvPr/>
        </p:nvSpPr>
        <p:spPr>
          <a:xfrm>
            <a:off x="1573061" y="1490244"/>
            <a:ext cx="1944172" cy="243007"/>
          </a:xfrm>
          <a:prstGeom prst="rect">
            <a:avLst/>
          </a:prstGeom>
          <a:noFill/>
          <a:ln/>
        </p:spPr>
        <p:txBody>
          <a:bodyPr wrap="none" rtlCol="0" anchor="t"/>
          <a:lstStyle/>
          <a:p>
            <a:pPr marL="0" indent="0" algn="just">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Cost</a:t>
            </a:r>
            <a:endParaRPr lang="en-US" sz="3200" dirty="0">
              <a:latin typeface="Times New Roman" panose="02020603050405020304" pitchFamily="18" charset="0"/>
              <a:cs typeface="Times New Roman" panose="02020603050405020304" pitchFamily="18" charset="0"/>
            </a:endParaRPr>
          </a:p>
        </p:txBody>
      </p:sp>
      <p:sp>
        <p:nvSpPr>
          <p:cNvPr id="8" name="Text 6"/>
          <p:cNvSpPr/>
          <p:nvPr/>
        </p:nvSpPr>
        <p:spPr>
          <a:xfrm>
            <a:off x="1093120" y="1951911"/>
            <a:ext cx="9390626" cy="941896"/>
          </a:xfrm>
          <a:prstGeom prst="rect">
            <a:avLst/>
          </a:prstGeom>
          <a:noFill/>
          <a:ln/>
        </p:spPr>
        <p:txBody>
          <a:bodyPr wrap="square" rtlCol="0" anchor="t"/>
          <a:lstStyle/>
          <a:p>
            <a:pPr marL="285750" indent="-285750" algn="just">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The cost of transactions on the blockchain was a significant challenge. </a:t>
            </a:r>
          </a:p>
          <a:p>
            <a:pPr marL="285750" indent="-285750" algn="just">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In some cases, it was simply not feasible to perform certain operations due to the high costs involved.</a:t>
            </a:r>
            <a:endParaRPr lang="en-US" dirty="0">
              <a:latin typeface="Times New Roman" panose="02020603050405020304" pitchFamily="18" charset="0"/>
              <a:cs typeface="Times New Roman" panose="02020603050405020304" pitchFamily="18" charset="0"/>
            </a:endParaRPr>
          </a:p>
        </p:txBody>
      </p:sp>
      <p:sp>
        <p:nvSpPr>
          <p:cNvPr id="11" name="Text 9"/>
          <p:cNvSpPr/>
          <p:nvPr/>
        </p:nvSpPr>
        <p:spPr>
          <a:xfrm>
            <a:off x="1578940" y="3644587"/>
            <a:ext cx="1944172" cy="243007"/>
          </a:xfrm>
          <a:prstGeom prst="rect">
            <a:avLst/>
          </a:prstGeom>
          <a:noFill/>
          <a:ln/>
        </p:spPr>
        <p:txBody>
          <a:bodyPr wrap="none" rtlCol="0" anchor="t"/>
          <a:lstStyle/>
          <a:p>
            <a:pPr marL="0" indent="0" algn="just">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Transaction Time</a:t>
            </a:r>
            <a:endParaRPr lang="en-US" sz="3200" dirty="0">
              <a:latin typeface="Times New Roman" panose="02020603050405020304" pitchFamily="18" charset="0"/>
              <a:cs typeface="Times New Roman" panose="02020603050405020304" pitchFamily="18" charset="0"/>
            </a:endParaRPr>
          </a:p>
        </p:txBody>
      </p:sp>
      <p:sp>
        <p:nvSpPr>
          <p:cNvPr id="12" name="Text 10"/>
          <p:cNvSpPr/>
          <p:nvPr/>
        </p:nvSpPr>
        <p:spPr>
          <a:xfrm>
            <a:off x="1073057" y="4153976"/>
            <a:ext cx="9390626" cy="2984659"/>
          </a:xfrm>
          <a:prstGeom prst="rect">
            <a:avLst/>
          </a:prstGeom>
          <a:noFill/>
          <a:ln/>
        </p:spPr>
        <p:txBody>
          <a:bodyPr wrap="square" rtlCol="0" anchor="t"/>
          <a:lstStyle/>
          <a:p>
            <a:pPr marL="285750" indent="-285750" algn="just">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Another challenge was the time it took for transactions to be confirmed. </a:t>
            </a:r>
          </a:p>
          <a:p>
            <a:pPr marL="285750" indent="-285750" algn="just">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This could be a significant issue for time-sensitive transactions or for users who needed to perform operations quickly.</a:t>
            </a:r>
            <a:endParaRPr lang="en-US" dirty="0">
              <a:latin typeface="Times New Roman" panose="02020603050405020304" pitchFamily="18" charset="0"/>
              <a:cs typeface="Times New Roman" panose="02020603050405020304" pitchFamily="18" charset="0"/>
            </a:endParaRPr>
          </a:p>
        </p:txBody>
      </p:sp>
      <p:sp>
        <p:nvSpPr>
          <p:cNvPr id="13" name="Shape 11"/>
          <p:cNvSpPr/>
          <p:nvPr/>
        </p:nvSpPr>
        <p:spPr>
          <a:xfrm>
            <a:off x="1073651" y="5716273"/>
            <a:ext cx="479942" cy="496370"/>
          </a:xfrm>
          <a:prstGeom prst="roundRect">
            <a:avLst>
              <a:gd name="adj" fmla="val 20002"/>
            </a:avLst>
          </a:prstGeom>
          <a:solidFill>
            <a:srgbClr val="FCE2CF"/>
          </a:solidFill>
          <a:ln w="7620">
            <a:solidFill>
              <a:srgbClr val="E2C8B5"/>
            </a:solidFill>
            <a:prstDash val="solid"/>
          </a:ln>
        </p:spPr>
      </p:sp>
      <p:sp>
        <p:nvSpPr>
          <p:cNvPr id="14" name="Text 12"/>
          <p:cNvSpPr/>
          <p:nvPr/>
        </p:nvSpPr>
        <p:spPr>
          <a:xfrm>
            <a:off x="1141637" y="5637351"/>
            <a:ext cx="126444" cy="291703"/>
          </a:xfrm>
          <a:prstGeom prst="rect">
            <a:avLst/>
          </a:prstGeom>
          <a:noFill/>
          <a:ln/>
        </p:spPr>
        <p:txBody>
          <a:bodyPr wrap="none" rtlCol="0" anchor="t"/>
          <a:lstStyle/>
          <a:p>
            <a:pPr marL="0" indent="0" algn="just">
              <a:lnSpc>
                <a:spcPts val="2296"/>
              </a:lnSpc>
              <a:buNone/>
            </a:pPr>
            <a:endParaRPr lang="en-US" sz="1837" dirty="0">
              <a:latin typeface="Times New Roman" panose="02020603050405020304" pitchFamily="18" charset="0"/>
              <a:cs typeface="Times New Roman" panose="02020603050405020304" pitchFamily="18" charset="0"/>
            </a:endParaRPr>
          </a:p>
        </p:txBody>
      </p:sp>
      <p:sp>
        <p:nvSpPr>
          <p:cNvPr id="15" name="Text 13"/>
          <p:cNvSpPr/>
          <p:nvPr/>
        </p:nvSpPr>
        <p:spPr>
          <a:xfrm>
            <a:off x="1645475" y="5872194"/>
            <a:ext cx="1944172" cy="243007"/>
          </a:xfrm>
          <a:prstGeom prst="rect">
            <a:avLst/>
          </a:prstGeom>
          <a:noFill/>
          <a:ln/>
        </p:spPr>
        <p:txBody>
          <a:bodyPr wrap="none" rtlCol="0" anchor="t"/>
          <a:lstStyle/>
          <a:p>
            <a:pPr marL="0" indent="0" algn="just">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Complexity</a:t>
            </a:r>
            <a:endParaRPr lang="en-US" sz="3200" dirty="0">
              <a:latin typeface="Times New Roman" panose="02020603050405020304" pitchFamily="18" charset="0"/>
              <a:cs typeface="Times New Roman" panose="02020603050405020304" pitchFamily="18" charset="0"/>
            </a:endParaRPr>
          </a:p>
        </p:txBody>
      </p:sp>
      <p:sp>
        <p:nvSpPr>
          <p:cNvPr id="16" name="Text 14"/>
          <p:cNvSpPr/>
          <p:nvPr/>
        </p:nvSpPr>
        <p:spPr>
          <a:xfrm>
            <a:off x="1204859" y="6326812"/>
            <a:ext cx="8390171" cy="1648251"/>
          </a:xfrm>
          <a:prstGeom prst="rect">
            <a:avLst/>
          </a:prstGeom>
          <a:noFill/>
          <a:ln/>
        </p:spPr>
        <p:txBody>
          <a:bodyPr wrap="square" rtlCol="0" anchor="t"/>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ea typeface="Open Sans" panose="020B0606030504020204" pitchFamily="34" charset="0"/>
                <a:cs typeface="Times New Roman" panose="02020603050405020304" pitchFamily="18" charset="0"/>
              </a:rPr>
              <a:t>Working with blockchain technology necessitates a deep understanding of smart contracts, decentralized consensus, and cryptographic protocols.</a:t>
            </a:r>
          </a:p>
          <a:p>
            <a:pPr marL="285750" indent="-285750" algn="just">
              <a:lnSpc>
                <a:spcPct val="150000"/>
              </a:lnSpc>
              <a:buFont typeface="Arial" panose="020B0604020202020204" pitchFamily="34" charset="0"/>
              <a:buChar char="•"/>
            </a:pPr>
            <a:r>
              <a:rPr lang="en-US" dirty="0">
                <a:latin typeface="Times New Roman" panose="02020603050405020304" pitchFamily="18" charset="0"/>
                <a:ea typeface="Open Sans" panose="020B0606030504020204" pitchFamily="34" charset="0"/>
                <a:cs typeface="Times New Roman" panose="02020603050405020304" pitchFamily="18" charset="0"/>
              </a:rPr>
              <a:t>The rapid evolution of blockchain technology means constantly adding multiple layer of difficulty to the project.</a:t>
            </a:r>
          </a:p>
        </p:txBody>
      </p:sp>
      <p:sp>
        <p:nvSpPr>
          <p:cNvPr id="18" name="Shape 3">
            <a:extLst>
              <a:ext uri="{FF2B5EF4-FFF2-40B4-BE49-F238E27FC236}">
                <a16:creationId xmlns:a16="http://schemas.microsoft.com/office/drawing/2014/main" id="{D5A82EFE-D6EE-D932-8385-40730AF10C4E}"/>
              </a:ext>
            </a:extLst>
          </p:cNvPr>
          <p:cNvSpPr/>
          <p:nvPr/>
        </p:nvSpPr>
        <p:spPr>
          <a:xfrm>
            <a:off x="1073057" y="3498737"/>
            <a:ext cx="479941" cy="486012"/>
          </a:xfrm>
          <a:prstGeom prst="roundRect">
            <a:avLst>
              <a:gd name="adj" fmla="val 7705"/>
            </a:avLst>
          </a:prstGeom>
          <a:solidFill>
            <a:srgbClr val="FCE2CF"/>
          </a:solidFill>
          <a:ln w="7620">
            <a:solidFill>
              <a:srgbClr val="E2C8B5"/>
            </a:solidFill>
            <a:prstDash val="solid"/>
          </a:ln>
        </p:spPr>
        <p:txBody>
          <a:bodyPr/>
          <a:lstStyle/>
          <a:p>
            <a:pPr algn="just"/>
            <a:endParaRPr lang="en-US"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DED298E4-868B-F2DF-F185-86BBEB9714FE}"/>
              </a:ext>
            </a:extLst>
          </p:cNvPr>
          <p:cNvPicPr>
            <a:picLocks noChangeAspect="1"/>
          </p:cNvPicPr>
          <p:nvPr/>
        </p:nvPicPr>
        <p:blipFill>
          <a:blip r:embed="rId3"/>
          <a:stretch>
            <a:fillRect/>
          </a:stretch>
        </p:blipFill>
        <p:spPr>
          <a:xfrm>
            <a:off x="10772111" y="1319328"/>
            <a:ext cx="3164954" cy="1846053"/>
          </a:xfrm>
          <a:prstGeom prst="rect">
            <a:avLst/>
          </a:prstGeom>
        </p:spPr>
      </p:pic>
      <p:pic>
        <p:nvPicPr>
          <p:cNvPr id="20" name="Picture 19">
            <a:extLst>
              <a:ext uri="{FF2B5EF4-FFF2-40B4-BE49-F238E27FC236}">
                <a16:creationId xmlns:a16="http://schemas.microsoft.com/office/drawing/2014/main" id="{634B6967-58B3-5897-0FFF-A72CC0196E9E}"/>
              </a:ext>
            </a:extLst>
          </p:cNvPr>
          <p:cNvPicPr>
            <a:picLocks noChangeAspect="1"/>
          </p:cNvPicPr>
          <p:nvPr/>
        </p:nvPicPr>
        <p:blipFill>
          <a:blip r:embed="rId4"/>
          <a:stretch>
            <a:fillRect/>
          </a:stretch>
        </p:blipFill>
        <p:spPr>
          <a:xfrm>
            <a:off x="11131624" y="3498737"/>
            <a:ext cx="2634481" cy="2049041"/>
          </a:xfrm>
          <a:prstGeom prst="rect">
            <a:avLst/>
          </a:prstGeom>
        </p:spPr>
      </p:pic>
      <p:pic>
        <p:nvPicPr>
          <p:cNvPr id="24" name="Picture 23">
            <a:extLst>
              <a:ext uri="{FF2B5EF4-FFF2-40B4-BE49-F238E27FC236}">
                <a16:creationId xmlns:a16="http://schemas.microsoft.com/office/drawing/2014/main" id="{8F0A12EE-B681-CD57-BA69-4A9A304CB35E}"/>
              </a:ext>
            </a:extLst>
          </p:cNvPr>
          <p:cNvPicPr>
            <a:picLocks noChangeAspect="1"/>
          </p:cNvPicPr>
          <p:nvPr/>
        </p:nvPicPr>
        <p:blipFill>
          <a:blip r:embed="rId5"/>
          <a:stretch>
            <a:fillRect/>
          </a:stretch>
        </p:blipFill>
        <p:spPr>
          <a:xfrm>
            <a:off x="11173951" y="5755137"/>
            <a:ext cx="2361274" cy="2369093"/>
          </a:xfrm>
          <a:prstGeom prst="rect">
            <a:avLst/>
          </a:prstGeom>
        </p:spPr>
      </p:pic>
      <p:sp>
        <p:nvSpPr>
          <p:cNvPr id="9" name="Text 4">
            <a:extLst>
              <a:ext uri="{FF2B5EF4-FFF2-40B4-BE49-F238E27FC236}">
                <a16:creationId xmlns:a16="http://schemas.microsoft.com/office/drawing/2014/main" id="{84C953A5-7D9A-3349-A2B9-5B3F60DBF786}"/>
              </a:ext>
            </a:extLst>
          </p:cNvPr>
          <p:cNvSpPr/>
          <p:nvPr/>
        </p:nvSpPr>
        <p:spPr>
          <a:xfrm>
            <a:off x="1183673" y="3595891"/>
            <a:ext cx="89892" cy="291703"/>
          </a:xfrm>
          <a:prstGeom prst="rect">
            <a:avLst/>
          </a:prstGeom>
          <a:noFill/>
          <a:ln/>
        </p:spPr>
        <p:txBody>
          <a:bodyPr wrap="none" rtlCol="0" anchor="t"/>
          <a:lstStyle/>
          <a:p>
            <a:pPr marL="0" indent="0" algn="just">
              <a:lnSpc>
                <a:spcPts val="2296"/>
              </a:lnSpc>
              <a:buNone/>
            </a:pPr>
            <a:r>
              <a:rPr lang="en-US" sz="3200" kern="0" spc="-55" dirty="0">
                <a:solidFill>
                  <a:srgbClr val="2B2E3C"/>
                </a:solidFill>
                <a:latin typeface="Times New Roman" panose="02020603050405020304" pitchFamily="18" charset="0"/>
                <a:ea typeface="Bitter" pitchFamily="34" charset="-122"/>
                <a:cs typeface="Times New Roman" panose="02020603050405020304" pitchFamily="18" charset="0"/>
              </a:rPr>
              <a:t>2</a:t>
            </a:r>
            <a:endParaRPr lang="en-US" sz="3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D9E1E78-C310-2C36-76B0-B5A0F254AD08}"/>
              </a:ext>
            </a:extLst>
          </p:cNvPr>
          <p:cNvSpPr txBox="1"/>
          <p:nvPr/>
        </p:nvSpPr>
        <p:spPr>
          <a:xfrm>
            <a:off x="1141637" y="5672070"/>
            <a:ext cx="393056" cy="584775"/>
          </a:xfrm>
          <a:prstGeom prst="rect">
            <a:avLst/>
          </a:prstGeom>
          <a:noFill/>
        </p:spPr>
        <p:txBody>
          <a:bodyPr wrap="none" rtlCol="0">
            <a:spAutoFit/>
          </a:bodyPr>
          <a:lstStyle/>
          <a:p>
            <a:pPr algn="just"/>
            <a:r>
              <a:rPr lang="en-IN" sz="3200" dirty="0">
                <a:latin typeface="Times New Roman" panose="02020603050405020304" pitchFamily="18" charset="0"/>
                <a:cs typeface="Times New Roman" panose="02020603050405020304" pitchFamily="18" charset="0"/>
              </a:rPr>
              <a:t>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15640" y="0"/>
            <a:ext cx="14630400" cy="8449866"/>
          </a:xfrm>
          <a:prstGeom prst="rect">
            <a:avLst/>
          </a:prstGeom>
          <a:solidFill>
            <a:srgbClr val="FFF8F0"/>
          </a:solidFill>
          <a:ln/>
        </p:spPr>
        <p:txBody>
          <a:bodyPr/>
          <a:lstStyle/>
          <a:p>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1706117" y="505752"/>
            <a:ext cx="89892" cy="291703"/>
          </a:xfrm>
          <a:prstGeom prst="rect">
            <a:avLst/>
          </a:prstGeom>
          <a:noFill/>
          <a:ln/>
        </p:spPr>
        <p:txBody>
          <a:bodyPr wrap="none" rtlCol="0" anchor="t"/>
          <a:lstStyle/>
          <a:p>
            <a:pPr marL="0" indent="0" algn="ctr">
              <a:lnSpc>
                <a:spcPts val="2296"/>
              </a:lnSpc>
              <a:buNone/>
            </a:pPr>
            <a:endParaRPr lang="en-US" sz="1837"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7B4FB566-E437-0251-0968-B31CECBFE63D}"/>
              </a:ext>
            </a:extLst>
          </p:cNvPr>
          <p:cNvPicPr>
            <a:picLocks noChangeAspect="1"/>
          </p:cNvPicPr>
          <p:nvPr/>
        </p:nvPicPr>
        <p:blipFill>
          <a:blip r:embed="rId3"/>
          <a:stretch>
            <a:fillRect/>
          </a:stretch>
        </p:blipFill>
        <p:spPr>
          <a:xfrm>
            <a:off x="10421982" y="4714933"/>
            <a:ext cx="3014805" cy="2764333"/>
          </a:xfrm>
          <a:prstGeom prst="rect">
            <a:avLst/>
          </a:prstGeom>
        </p:spPr>
      </p:pic>
      <p:sp>
        <p:nvSpPr>
          <p:cNvPr id="17" name="Rectangle 1">
            <a:extLst>
              <a:ext uri="{FF2B5EF4-FFF2-40B4-BE49-F238E27FC236}">
                <a16:creationId xmlns:a16="http://schemas.microsoft.com/office/drawing/2014/main" id="{BCB7CD74-B5E0-2862-5569-5F2B8EE5B9CB}"/>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B9CE0186-83C1-5B76-7272-8562FAA1C294}"/>
              </a:ext>
            </a:extLst>
          </p:cNvPr>
          <p:cNvPicPr>
            <a:picLocks noChangeAspect="1"/>
          </p:cNvPicPr>
          <p:nvPr/>
        </p:nvPicPr>
        <p:blipFill>
          <a:blip r:embed="rId4"/>
          <a:stretch>
            <a:fillRect/>
          </a:stretch>
        </p:blipFill>
        <p:spPr>
          <a:xfrm>
            <a:off x="10421983" y="792311"/>
            <a:ext cx="3014805" cy="3024755"/>
          </a:xfrm>
          <a:prstGeom prst="rect">
            <a:avLst/>
          </a:prstGeom>
        </p:spPr>
      </p:pic>
      <p:sp>
        <p:nvSpPr>
          <p:cNvPr id="4" name="Shape 3">
            <a:extLst>
              <a:ext uri="{FF2B5EF4-FFF2-40B4-BE49-F238E27FC236}">
                <a16:creationId xmlns:a16="http://schemas.microsoft.com/office/drawing/2014/main" id="{D7A4446D-4F66-98F2-9508-494AC5AFF73D}"/>
              </a:ext>
            </a:extLst>
          </p:cNvPr>
          <p:cNvSpPr/>
          <p:nvPr/>
        </p:nvSpPr>
        <p:spPr>
          <a:xfrm>
            <a:off x="765418" y="1208676"/>
            <a:ext cx="479941" cy="486012"/>
          </a:xfrm>
          <a:prstGeom prst="roundRect">
            <a:avLst>
              <a:gd name="adj" fmla="val 7705"/>
            </a:avLst>
          </a:prstGeom>
          <a:solidFill>
            <a:srgbClr val="FCE2CF"/>
          </a:solidFill>
          <a:ln w="7620">
            <a:solidFill>
              <a:srgbClr val="E2C8B5"/>
            </a:solidFill>
            <a:prstDash val="solid"/>
          </a:ln>
        </p:spPr>
        <p:txBody>
          <a:bodyPr/>
          <a:lstStyle/>
          <a:p>
            <a:r>
              <a:rPr lang="en-IN" sz="3200" dirty="0">
                <a:latin typeface="Times New Roman" panose="02020603050405020304" pitchFamily="18" charset="0"/>
                <a:cs typeface="Times New Roman" panose="02020603050405020304" pitchFamily="18" charset="0"/>
              </a:rPr>
              <a:t>  </a:t>
            </a:r>
          </a:p>
        </p:txBody>
      </p:sp>
      <p:grpSp>
        <p:nvGrpSpPr>
          <p:cNvPr id="9" name="Group 8">
            <a:extLst>
              <a:ext uri="{FF2B5EF4-FFF2-40B4-BE49-F238E27FC236}">
                <a16:creationId xmlns:a16="http://schemas.microsoft.com/office/drawing/2014/main" id="{CFEA0EED-DEAA-B899-A268-6EC5276F4746}"/>
              </a:ext>
            </a:extLst>
          </p:cNvPr>
          <p:cNvGrpSpPr/>
          <p:nvPr/>
        </p:nvGrpSpPr>
        <p:grpSpPr>
          <a:xfrm>
            <a:off x="826621" y="1150887"/>
            <a:ext cx="9134959" cy="1948590"/>
            <a:chOff x="826621" y="1150887"/>
            <a:chExt cx="9134959" cy="1948590"/>
          </a:xfrm>
        </p:grpSpPr>
        <p:sp>
          <p:nvSpPr>
            <p:cNvPr id="7" name="Text 5"/>
            <p:cNvSpPr/>
            <p:nvPr/>
          </p:nvSpPr>
          <p:spPr>
            <a:xfrm>
              <a:off x="1415660" y="1321772"/>
              <a:ext cx="1944172" cy="243007"/>
            </a:xfrm>
            <a:prstGeom prst="rect">
              <a:avLst/>
            </a:prstGeom>
            <a:noFill/>
            <a:ln/>
          </p:spPr>
          <p:txBody>
            <a:bodyPr wrap="none" rtlCol="0" anchor="t"/>
            <a:lstStyle/>
            <a:p>
              <a:pPr marL="0" indent="0">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Large File Uploading</a:t>
              </a:r>
              <a:endParaRPr lang="en-US" sz="3200" dirty="0">
                <a:latin typeface="Times New Roman" panose="02020603050405020304" pitchFamily="18" charset="0"/>
                <a:cs typeface="Times New Roman" panose="02020603050405020304" pitchFamily="18" charset="0"/>
              </a:endParaRPr>
            </a:p>
          </p:txBody>
        </p:sp>
        <p:sp>
          <p:nvSpPr>
            <p:cNvPr id="8" name="Text 6"/>
            <p:cNvSpPr/>
            <p:nvPr/>
          </p:nvSpPr>
          <p:spPr>
            <a:xfrm>
              <a:off x="1544751" y="1724681"/>
              <a:ext cx="8416829" cy="1374796"/>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Blockchain networks often have limitations on the size of data that can be stored in a single transaction.</a:t>
              </a:r>
            </a:p>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We had to develop strategies to efficiently handle the uploading and storage of these files while ensuring data integrity and seamless access for users.</a:t>
              </a:r>
              <a:endParaRPr lang="en-US"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1400195-9ADB-6A90-667A-FECB4A483579}"/>
                </a:ext>
              </a:extLst>
            </p:cNvPr>
            <p:cNvSpPr txBox="1"/>
            <p:nvPr/>
          </p:nvSpPr>
          <p:spPr>
            <a:xfrm>
              <a:off x="826621" y="1150887"/>
              <a:ext cx="257727"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a:t>
              </a:r>
            </a:p>
          </p:txBody>
        </p:sp>
      </p:grpSp>
      <p:grpSp>
        <p:nvGrpSpPr>
          <p:cNvPr id="5" name="Group 4">
            <a:extLst>
              <a:ext uri="{FF2B5EF4-FFF2-40B4-BE49-F238E27FC236}">
                <a16:creationId xmlns:a16="http://schemas.microsoft.com/office/drawing/2014/main" id="{1AB35CE7-D5FF-E1A7-6359-CA3475E7448B}"/>
              </a:ext>
            </a:extLst>
          </p:cNvPr>
          <p:cNvGrpSpPr/>
          <p:nvPr/>
        </p:nvGrpSpPr>
        <p:grpSpPr>
          <a:xfrm>
            <a:off x="765419" y="4422546"/>
            <a:ext cx="9067070" cy="2326918"/>
            <a:chOff x="765419" y="4422546"/>
            <a:chExt cx="9067070" cy="2326918"/>
          </a:xfrm>
        </p:grpSpPr>
        <p:sp>
          <p:nvSpPr>
            <p:cNvPr id="11" name="Text 9"/>
            <p:cNvSpPr/>
            <p:nvPr/>
          </p:nvSpPr>
          <p:spPr>
            <a:xfrm>
              <a:off x="1415660" y="4609376"/>
              <a:ext cx="2120146" cy="243007"/>
            </a:xfrm>
            <a:prstGeom prst="rect">
              <a:avLst/>
            </a:prstGeom>
            <a:noFill/>
            <a:ln/>
          </p:spPr>
          <p:txBody>
            <a:bodyPr wrap="none" rtlCol="0" anchor="t"/>
            <a:lstStyle/>
            <a:p>
              <a:pPr marL="0" indent="0">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Cross Platform Exchange</a:t>
              </a:r>
              <a:endParaRPr lang="en-US" sz="3200" dirty="0">
                <a:latin typeface="Times New Roman" panose="02020603050405020304" pitchFamily="18" charset="0"/>
                <a:cs typeface="Times New Roman" panose="02020603050405020304" pitchFamily="18" charset="0"/>
              </a:endParaRPr>
            </a:p>
          </p:txBody>
        </p:sp>
        <p:sp>
          <p:nvSpPr>
            <p:cNvPr id="12" name="Text 10"/>
            <p:cNvSpPr/>
            <p:nvPr/>
          </p:nvSpPr>
          <p:spPr>
            <a:xfrm>
              <a:off x="1415660" y="5236632"/>
              <a:ext cx="8416829" cy="1512832"/>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Facilitating cross-platform exchange was another challenge we encountered. </a:t>
              </a:r>
            </a:p>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We developed solutions to enable smooth asset exchange between platforms, ensuring compatibility and seamless transactions.</a:t>
              </a:r>
              <a:endParaRPr lang="en-US" dirty="0">
                <a:latin typeface="Times New Roman" panose="02020603050405020304" pitchFamily="18" charset="0"/>
                <a:cs typeface="Times New Roman" panose="02020603050405020304" pitchFamily="18" charset="0"/>
              </a:endParaRPr>
            </a:p>
          </p:txBody>
        </p:sp>
        <p:sp>
          <p:nvSpPr>
            <p:cNvPr id="18" name="Shape 3">
              <a:extLst>
                <a:ext uri="{FF2B5EF4-FFF2-40B4-BE49-F238E27FC236}">
                  <a16:creationId xmlns:a16="http://schemas.microsoft.com/office/drawing/2014/main" id="{8AC9786D-6E05-B894-EB00-C626C0F2317B}"/>
                </a:ext>
              </a:extLst>
            </p:cNvPr>
            <p:cNvSpPr/>
            <p:nvPr/>
          </p:nvSpPr>
          <p:spPr>
            <a:xfrm>
              <a:off x="765419" y="4471928"/>
              <a:ext cx="479941" cy="486012"/>
            </a:xfrm>
            <a:prstGeom prst="roundRect">
              <a:avLst>
                <a:gd name="adj" fmla="val 7705"/>
              </a:avLst>
            </a:prstGeom>
            <a:solidFill>
              <a:srgbClr val="FCE2CF"/>
            </a:solidFill>
            <a:ln w="7620">
              <a:solidFill>
                <a:srgbClr val="E2C8B5"/>
              </a:solidFill>
              <a:prstDash val="solid"/>
            </a:ln>
          </p:spPr>
          <p:txBody>
            <a:bodyPr/>
            <a:lstStyle/>
            <a:p>
              <a:r>
                <a:rPr lang="en-IN" sz="3200" dirty="0">
                  <a:latin typeface="Times New Roman" panose="02020603050405020304" pitchFamily="18" charset="0"/>
                  <a:cs typeface="Times New Roman" panose="02020603050405020304" pitchFamily="18" charset="0"/>
                </a:rPr>
                <a:t>  </a:t>
              </a:r>
            </a:p>
          </p:txBody>
        </p:sp>
        <p:sp>
          <p:nvSpPr>
            <p:cNvPr id="20" name="TextBox 19">
              <a:extLst>
                <a:ext uri="{FF2B5EF4-FFF2-40B4-BE49-F238E27FC236}">
                  <a16:creationId xmlns:a16="http://schemas.microsoft.com/office/drawing/2014/main" id="{22F03FFA-F111-E548-812A-91804A27F8CB}"/>
                </a:ext>
              </a:extLst>
            </p:cNvPr>
            <p:cNvSpPr txBox="1"/>
            <p:nvPr/>
          </p:nvSpPr>
          <p:spPr>
            <a:xfrm>
              <a:off x="901618" y="4422546"/>
              <a:ext cx="128864"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32458"/>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0" y="0"/>
            <a:ext cx="14630400" cy="8232458"/>
          </a:xfrm>
          <a:prstGeom prst="rect">
            <a:avLst/>
          </a:prstGeom>
        </p:spPr>
      </p:pic>
      <p:sp>
        <p:nvSpPr>
          <p:cNvPr id="5" name="Shape 2"/>
          <p:cNvSpPr/>
          <p:nvPr/>
        </p:nvSpPr>
        <p:spPr>
          <a:xfrm>
            <a:off x="0" y="0"/>
            <a:ext cx="14630400" cy="8232458"/>
          </a:xfrm>
          <a:prstGeom prst="rect">
            <a:avLst/>
          </a:prstGeom>
          <a:solidFill>
            <a:srgbClr val="FFF8F0">
              <a:alpha val="85000"/>
            </a:srgbClr>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6" name="Text 3"/>
          <p:cNvSpPr/>
          <p:nvPr/>
        </p:nvSpPr>
        <p:spPr>
          <a:xfrm>
            <a:off x="3701355" y="234849"/>
            <a:ext cx="7227689" cy="547807"/>
          </a:xfrm>
          <a:prstGeom prst="rect">
            <a:avLst/>
          </a:prstGeom>
          <a:noFill/>
          <a:ln/>
        </p:spPr>
        <p:txBody>
          <a:bodyPr wrap="none" rtlCol="0" anchor="t"/>
          <a:lstStyle/>
          <a:p>
            <a:pPr marL="0" indent="0" algn="ctr">
              <a:lnSpc>
                <a:spcPts val="4313"/>
              </a:lnSpc>
              <a:buNone/>
            </a:pPr>
            <a:r>
              <a:rPr lang="en-US" sz="3451" kern="0" spc="-104" dirty="0">
                <a:solidFill>
                  <a:srgbClr val="2C3F42"/>
                </a:solidFill>
                <a:latin typeface="Times New Roman" panose="02020603050405020304" pitchFamily="18" charset="0"/>
                <a:ea typeface="Bitter" pitchFamily="34" charset="-122"/>
                <a:cs typeface="Times New Roman" panose="02020603050405020304" pitchFamily="18" charset="0"/>
              </a:rPr>
              <a:t>Social Impact of Our NFT Marketplace</a:t>
            </a:r>
            <a:endParaRPr lang="en-US" sz="3451" dirty="0">
              <a:latin typeface="Times New Roman" panose="02020603050405020304" pitchFamily="18" charset="0"/>
              <a:cs typeface="Times New Roman" panose="02020603050405020304" pitchFamily="18" charset="0"/>
            </a:endParaRPr>
          </a:p>
        </p:txBody>
      </p:sp>
      <p:sp>
        <p:nvSpPr>
          <p:cNvPr id="10" name="Shape 7"/>
          <p:cNvSpPr/>
          <p:nvPr/>
        </p:nvSpPr>
        <p:spPr>
          <a:xfrm>
            <a:off x="411223" y="2814982"/>
            <a:ext cx="409884" cy="430483"/>
          </a:xfrm>
          <a:prstGeom prst="roundRect">
            <a:avLst>
              <a:gd name="adj" fmla="val 25719"/>
            </a:avLst>
          </a:prstGeom>
          <a:solidFill>
            <a:srgbClr val="FCE2CF"/>
          </a:solidFill>
          <a:ln w="7620">
            <a:solidFill>
              <a:srgbClr val="E2C8B5"/>
            </a:solidFill>
            <a:prstDash val="solid"/>
          </a:ln>
        </p:spPr>
      </p:sp>
      <p:sp>
        <p:nvSpPr>
          <p:cNvPr id="16" name="Shape 7">
            <a:extLst>
              <a:ext uri="{FF2B5EF4-FFF2-40B4-BE49-F238E27FC236}">
                <a16:creationId xmlns:a16="http://schemas.microsoft.com/office/drawing/2014/main" id="{52FA7E4C-EE98-61EC-21B1-535C1AEDC23E}"/>
              </a:ext>
            </a:extLst>
          </p:cNvPr>
          <p:cNvSpPr/>
          <p:nvPr/>
        </p:nvSpPr>
        <p:spPr>
          <a:xfrm>
            <a:off x="387276" y="5486511"/>
            <a:ext cx="410978" cy="428777"/>
          </a:xfrm>
          <a:prstGeom prst="roundRect">
            <a:avLst>
              <a:gd name="adj" fmla="val 25719"/>
            </a:avLst>
          </a:prstGeom>
          <a:solidFill>
            <a:srgbClr val="FCE2CF"/>
          </a:solidFill>
          <a:ln w="7620">
            <a:solidFill>
              <a:srgbClr val="E2C8B5"/>
            </a:solidFill>
            <a:prstDash val="solid"/>
          </a:ln>
        </p:spPr>
      </p:sp>
      <p:grpSp>
        <p:nvGrpSpPr>
          <p:cNvPr id="18" name="Group 17">
            <a:extLst>
              <a:ext uri="{FF2B5EF4-FFF2-40B4-BE49-F238E27FC236}">
                <a16:creationId xmlns:a16="http://schemas.microsoft.com/office/drawing/2014/main" id="{A3066EF2-F5F2-40B8-CAE7-553F8CF02A52}"/>
              </a:ext>
            </a:extLst>
          </p:cNvPr>
          <p:cNvGrpSpPr/>
          <p:nvPr/>
        </p:nvGrpSpPr>
        <p:grpSpPr>
          <a:xfrm>
            <a:off x="387275" y="837767"/>
            <a:ext cx="13124328" cy="2572450"/>
            <a:chOff x="387275" y="837767"/>
            <a:chExt cx="13124328" cy="2572450"/>
          </a:xfrm>
        </p:grpSpPr>
        <p:sp>
          <p:nvSpPr>
            <p:cNvPr id="8" name="Text 5"/>
            <p:cNvSpPr/>
            <p:nvPr/>
          </p:nvSpPr>
          <p:spPr>
            <a:xfrm>
              <a:off x="913494" y="1037511"/>
              <a:ext cx="6661350" cy="400555"/>
            </a:xfrm>
            <a:prstGeom prst="rect">
              <a:avLst/>
            </a:prstGeom>
            <a:noFill/>
            <a:ln/>
          </p:spPr>
          <p:txBody>
            <a:bodyPr wrap="square" rtlCol="0" anchor="t"/>
            <a:lstStyle/>
            <a:p>
              <a:pPr marL="0" indent="0">
                <a:lnSpc>
                  <a:spcPts val="2157"/>
                </a:lnSpc>
                <a:buNone/>
              </a:pPr>
              <a:r>
                <a:rPr lang="en-US" sz="3200" kern="0" spc="-52" dirty="0">
                  <a:solidFill>
                    <a:srgbClr val="2B2E3C"/>
                  </a:solidFill>
                  <a:latin typeface="Times New Roman" panose="02020603050405020304" pitchFamily="18" charset="0"/>
                  <a:ea typeface="Bitter" pitchFamily="34" charset="-122"/>
                  <a:cs typeface="Times New Roman" panose="02020603050405020304" pitchFamily="18" charset="0"/>
                </a:rPr>
                <a:t>Empowering Digital Creator</a:t>
              </a:r>
              <a:endParaRPr lang="en-US" sz="3200" dirty="0">
                <a:latin typeface="Times New Roman" panose="02020603050405020304" pitchFamily="18" charset="0"/>
                <a:cs typeface="Times New Roman" panose="02020603050405020304" pitchFamily="18" charset="0"/>
              </a:endParaRPr>
            </a:p>
          </p:txBody>
        </p:sp>
        <p:sp>
          <p:nvSpPr>
            <p:cNvPr id="9" name="Text 6"/>
            <p:cNvSpPr/>
            <p:nvPr/>
          </p:nvSpPr>
          <p:spPr>
            <a:xfrm>
              <a:off x="728720" y="1438066"/>
              <a:ext cx="12782883" cy="1972151"/>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8" dirty="0">
                  <a:solidFill>
                    <a:srgbClr val="2B2E3C"/>
                  </a:solidFill>
                  <a:latin typeface="Times New Roman" panose="02020603050405020304" pitchFamily="18" charset="0"/>
                  <a:ea typeface="Open Sans" pitchFamily="34" charset="-122"/>
                  <a:cs typeface="Times New Roman" panose="02020603050405020304" pitchFamily="18" charset="0"/>
                </a:rPr>
                <a:t>Our NFT marketplace enables digital artists, musicians, and creators to monetize their work and build sustainable careers through a secure platform for minting, selling, and trading digital assets.</a:t>
              </a:r>
            </a:p>
            <a:p>
              <a:pPr marL="285750" indent="-285750">
                <a:lnSpc>
                  <a:spcPct val="150000"/>
                </a:lnSpc>
                <a:buFont typeface="Arial" panose="020B0604020202020204" pitchFamily="34" charset="0"/>
                <a:buChar char="•"/>
              </a:pPr>
              <a:r>
                <a:rPr lang="en-US" kern="0" spc="-28" dirty="0">
                  <a:solidFill>
                    <a:srgbClr val="2B2E3C"/>
                  </a:solidFill>
                  <a:latin typeface="Times New Roman" panose="02020603050405020304" pitchFamily="18" charset="0"/>
                  <a:ea typeface="Open Sans" pitchFamily="34" charset="-122"/>
                  <a:cs typeface="Times New Roman" panose="02020603050405020304" pitchFamily="18" charset="0"/>
                </a:rPr>
                <a:t>We enable creatives to directly connect with their audience and earn fair compensation for their intellectual property.</a:t>
              </a:r>
              <a:endParaRPr lang="en-US" dirty="0">
                <a:latin typeface="Times New Roman" panose="02020603050405020304" pitchFamily="18" charset="0"/>
                <a:cs typeface="Times New Roman" panose="02020603050405020304" pitchFamily="18" charset="0"/>
              </a:endParaRPr>
            </a:p>
          </p:txBody>
        </p:sp>
        <p:sp>
          <p:nvSpPr>
            <p:cNvPr id="13" name="Shape 10"/>
            <p:cNvSpPr/>
            <p:nvPr/>
          </p:nvSpPr>
          <p:spPr>
            <a:xfrm>
              <a:off x="387275" y="914914"/>
              <a:ext cx="409885" cy="430483"/>
            </a:xfrm>
            <a:prstGeom prst="roundRect">
              <a:avLst>
                <a:gd name="adj" fmla="val 25719"/>
              </a:avLst>
            </a:prstGeom>
            <a:solidFill>
              <a:srgbClr val="FCE2CF"/>
            </a:solidFill>
            <a:ln w="7620">
              <a:solidFill>
                <a:srgbClr val="E2C8B5"/>
              </a:solidFill>
              <a:prstDash val="solid"/>
            </a:ln>
          </p:spPr>
        </p:sp>
        <p:sp>
          <p:nvSpPr>
            <p:cNvPr id="17" name="TextBox 16">
              <a:extLst>
                <a:ext uri="{FF2B5EF4-FFF2-40B4-BE49-F238E27FC236}">
                  <a16:creationId xmlns:a16="http://schemas.microsoft.com/office/drawing/2014/main" id="{9590B7B5-FB17-611D-533D-B6F7067D66D3}"/>
                </a:ext>
              </a:extLst>
            </p:cNvPr>
            <p:cNvSpPr txBox="1"/>
            <p:nvPr/>
          </p:nvSpPr>
          <p:spPr>
            <a:xfrm>
              <a:off x="419180" y="837767"/>
              <a:ext cx="136502"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1</a:t>
              </a:r>
            </a:p>
          </p:txBody>
        </p:sp>
      </p:grpSp>
      <p:grpSp>
        <p:nvGrpSpPr>
          <p:cNvPr id="7" name="Group 6">
            <a:extLst>
              <a:ext uri="{FF2B5EF4-FFF2-40B4-BE49-F238E27FC236}">
                <a16:creationId xmlns:a16="http://schemas.microsoft.com/office/drawing/2014/main" id="{57920C54-08DB-1727-8E9B-A16D5C2E4F64}"/>
              </a:ext>
            </a:extLst>
          </p:cNvPr>
          <p:cNvGrpSpPr/>
          <p:nvPr/>
        </p:nvGrpSpPr>
        <p:grpSpPr>
          <a:xfrm>
            <a:off x="459176" y="2737835"/>
            <a:ext cx="11758088" cy="2458362"/>
            <a:chOff x="459176" y="2737835"/>
            <a:chExt cx="11758088" cy="2458362"/>
          </a:xfrm>
        </p:grpSpPr>
        <p:sp>
          <p:nvSpPr>
            <p:cNvPr id="11" name="Text 8"/>
            <p:cNvSpPr/>
            <p:nvPr/>
          </p:nvSpPr>
          <p:spPr>
            <a:xfrm>
              <a:off x="913494" y="2887977"/>
              <a:ext cx="5171218" cy="430482"/>
            </a:xfrm>
            <a:prstGeom prst="rect">
              <a:avLst/>
            </a:prstGeom>
            <a:noFill/>
            <a:ln/>
          </p:spPr>
          <p:txBody>
            <a:bodyPr wrap="square" rtlCol="0" anchor="t"/>
            <a:lstStyle/>
            <a:p>
              <a:pPr marL="0" indent="0">
                <a:lnSpc>
                  <a:spcPts val="2157"/>
                </a:lnSpc>
                <a:buNone/>
              </a:pPr>
              <a:r>
                <a:rPr lang="en-US" sz="3200" kern="0" spc="-52" dirty="0">
                  <a:solidFill>
                    <a:srgbClr val="2B2E3C"/>
                  </a:solidFill>
                  <a:latin typeface="Times New Roman" panose="02020603050405020304" pitchFamily="18" charset="0"/>
                  <a:ea typeface="Bitter" pitchFamily="34" charset="-122"/>
                  <a:cs typeface="Times New Roman" panose="02020603050405020304" pitchFamily="18" charset="0"/>
                </a:rPr>
                <a:t>Fostering Digital Ownership</a:t>
              </a:r>
              <a:endParaRPr lang="en-US" sz="3200" dirty="0">
                <a:latin typeface="Times New Roman" panose="02020603050405020304" pitchFamily="18" charset="0"/>
                <a:cs typeface="Times New Roman" panose="02020603050405020304" pitchFamily="18" charset="0"/>
              </a:endParaRPr>
            </a:p>
          </p:txBody>
        </p:sp>
        <p:sp>
          <p:nvSpPr>
            <p:cNvPr id="12" name="Text 9"/>
            <p:cNvSpPr/>
            <p:nvPr/>
          </p:nvSpPr>
          <p:spPr>
            <a:xfrm>
              <a:off x="728720" y="3224046"/>
              <a:ext cx="11488544" cy="1972151"/>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8" dirty="0">
                  <a:solidFill>
                    <a:srgbClr val="2B2E3C"/>
                  </a:solidFill>
                  <a:latin typeface="Times New Roman" panose="02020603050405020304" pitchFamily="18" charset="0"/>
                  <a:ea typeface="Open Sans" pitchFamily="34" charset="-122"/>
                  <a:cs typeface="Times New Roman" panose="02020603050405020304" pitchFamily="18" charset="0"/>
                </a:rPr>
                <a:t>In the digital age, where assets can be easily plagiarized, our NFT marketplace instills a sense of true ownership and scarcity. </a:t>
              </a:r>
            </a:p>
            <a:p>
              <a:pPr marL="285750" indent="-285750">
                <a:lnSpc>
                  <a:spcPct val="150000"/>
                </a:lnSpc>
                <a:buFont typeface="Arial" panose="020B0604020202020204" pitchFamily="34" charset="0"/>
                <a:buChar char="•"/>
              </a:pPr>
              <a:r>
                <a:rPr lang="en-US" kern="0" spc="-28" dirty="0">
                  <a:solidFill>
                    <a:srgbClr val="2B2E3C"/>
                  </a:solidFill>
                  <a:latin typeface="Times New Roman" panose="02020603050405020304" pitchFamily="18" charset="0"/>
                  <a:ea typeface="Open Sans" pitchFamily="34" charset="-122"/>
                  <a:cs typeface="Times New Roman" panose="02020603050405020304" pitchFamily="18" charset="0"/>
                </a:rPr>
                <a:t>We allow users to collect, trade, and display their digital possessions with pride. </a:t>
              </a:r>
            </a:p>
            <a:p>
              <a:pPr marL="285750" indent="-285750">
                <a:lnSpc>
                  <a:spcPct val="150000"/>
                </a:lnSpc>
                <a:buFont typeface="Arial" panose="020B0604020202020204" pitchFamily="34" charset="0"/>
                <a:buChar char="•"/>
              </a:pPr>
              <a:r>
                <a:rPr lang="en-US" kern="0" spc="-28" dirty="0">
                  <a:solidFill>
                    <a:srgbClr val="2B2E3C"/>
                  </a:solidFill>
                  <a:latin typeface="Times New Roman" panose="02020603050405020304" pitchFamily="18" charset="0"/>
                  <a:ea typeface="Open Sans" pitchFamily="34" charset="-122"/>
                  <a:cs typeface="Times New Roman" panose="02020603050405020304" pitchFamily="18" charset="0"/>
                </a:rPr>
                <a:t>This shift towards digital ownership has the potential to reshape how we engage with and value digital content, leading to a more equitable and vibrant digital economy.</a:t>
              </a: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308FA372-B6B0-AAB5-EE69-1C55CF252531}"/>
                </a:ext>
              </a:extLst>
            </p:cNvPr>
            <p:cNvSpPr txBox="1"/>
            <p:nvPr/>
          </p:nvSpPr>
          <p:spPr>
            <a:xfrm>
              <a:off x="459176" y="2737835"/>
              <a:ext cx="241288"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t>
              </a:r>
            </a:p>
          </p:txBody>
        </p:sp>
      </p:grpSp>
      <p:grpSp>
        <p:nvGrpSpPr>
          <p:cNvPr id="21" name="Group 20">
            <a:extLst>
              <a:ext uri="{FF2B5EF4-FFF2-40B4-BE49-F238E27FC236}">
                <a16:creationId xmlns:a16="http://schemas.microsoft.com/office/drawing/2014/main" id="{8ECA01C3-FF50-3D37-2F15-ACA41E6BD7A2}"/>
              </a:ext>
            </a:extLst>
          </p:cNvPr>
          <p:cNvGrpSpPr/>
          <p:nvPr/>
        </p:nvGrpSpPr>
        <p:grpSpPr>
          <a:xfrm>
            <a:off x="411223" y="5408511"/>
            <a:ext cx="13100379" cy="3058915"/>
            <a:chOff x="411223" y="5408511"/>
            <a:chExt cx="13100379" cy="3058915"/>
          </a:xfrm>
        </p:grpSpPr>
        <p:sp>
          <p:nvSpPr>
            <p:cNvPr id="14" name="Text 11"/>
            <p:cNvSpPr/>
            <p:nvPr/>
          </p:nvSpPr>
          <p:spPr>
            <a:xfrm>
              <a:off x="913494" y="5563978"/>
              <a:ext cx="2176582" cy="273844"/>
            </a:xfrm>
            <a:prstGeom prst="rect">
              <a:avLst/>
            </a:prstGeom>
            <a:noFill/>
            <a:ln/>
          </p:spPr>
          <p:txBody>
            <a:bodyPr wrap="none" rtlCol="0" anchor="t"/>
            <a:lstStyle/>
            <a:p>
              <a:pPr marL="0" indent="0">
                <a:lnSpc>
                  <a:spcPts val="2157"/>
                </a:lnSpc>
                <a:buNone/>
              </a:pPr>
              <a:r>
                <a:rPr lang="en-US" sz="3200" kern="0" spc="-52" dirty="0">
                  <a:solidFill>
                    <a:srgbClr val="2B2E3C"/>
                  </a:solidFill>
                  <a:latin typeface="Times New Roman" panose="02020603050405020304" pitchFamily="18" charset="0"/>
                  <a:ea typeface="Bitter" pitchFamily="34" charset="-122"/>
                  <a:cs typeface="Times New Roman" panose="02020603050405020304" pitchFamily="18" charset="0"/>
                </a:rPr>
                <a:t>Promoting Inclusivity</a:t>
              </a:r>
              <a:endParaRPr lang="en-US" sz="3200" dirty="0">
                <a:latin typeface="Times New Roman" panose="02020603050405020304" pitchFamily="18" charset="0"/>
                <a:cs typeface="Times New Roman" panose="02020603050405020304" pitchFamily="18" charset="0"/>
              </a:endParaRPr>
            </a:p>
          </p:txBody>
        </p:sp>
        <p:sp>
          <p:nvSpPr>
            <p:cNvPr id="15" name="Text 12"/>
            <p:cNvSpPr/>
            <p:nvPr/>
          </p:nvSpPr>
          <p:spPr>
            <a:xfrm>
              <a:off x="728719" y="5881472"/>
              <a:ext cx="12782883" cy="2585954"/>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8" dirty="0">
                  <a:solidFill>
                    <a:srgbClr val="2B2E3C"/>
                  </a:solidFill>
                  <a:latin typeface="Times New Roman" panose="02020603050405020304" pitchFamily="18" charset="0"/>
                  <a:ea typeface="Open Sans" pitchFamily="34" charset="-122"/>
                  <a:cs typeface="Times New Roman" panose="02020603050405020304" pitchFamily="18" charset="0"/>
                </a:rPr>
                <a:t>The decentralized nature of our NFT marketplace offers equal access and opportunities for creators and collectors from all backgrounds, fostering a diverse and inclusive digital art community.</a:t>
              </a:r>
            </a:p>
            <a:p>
              <a:pPr marL="285750" indent="-285750">
                <a:lnSpc>
                  <a:spcPct val="150000"/>
                </a:lnSpc>
                <a:buFont typeface="Arial" panose="020B0604020202020204" pitchFamily="34" charset="0"/>
                <a:buChar char="•"/>
              </a:pPr>
              <a:r>
                <a:rPr lang="en-US" kern="0" spc="-28" dirty="0">
                  <a:solidFill>
                    <a:srgbClr val="2B2E3C"/>
                  </a:solidFill>
                  <a:latin typeface="Times New Roman" panose="02020603050405020304" pitchFamily="18" charset="0"/>
                  <a:ea typeface="Open Sans" pitchFamily="34" charset="-122"/>
                  <a:cs typeface="Times New Roman" panose="02020603050405020304" pitchFamily="18" charset="0"/>
                </a:rPr>
                <a:t>This inclusivity allows underrepresented voices to flourish and be celebrated, enriching the cultural landscape and inspiring a new generation of digital creators and enthusiasts.</a:t>
              </a:r>
              <a:endParaRPr lang="en-US"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5858A501-341C-78CD-E8FA-D16A315BFEF3}"/>
                </a:ext>
              </a:extLst>
            </p:cNvPr>
            <p:cNvSpPr txBox="1"/>
            <p:nvPr/>
          </p:nvSpPr>
          <p:spPr>
            <a:xfrm>
              <a:off x="411223" y="5408511"/>
              <a:ext cx="213033"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415621"/>
          </a:xfrm>
          <a:prstGeom prst="rect">
            <a:avLst/>
          </a:prstGeom>
          <a:solidFill>
            <a:srgbClr val="FFF8F0"/>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4" name="Text 2"/>
          <p:cNvSpPr/>
          <p:nvPr/>
        </p:nvSpPr>
        <p:spPr>
          <a:xfrm>
            <a:off x="5370969" y="163771"/>
            <a:ext cx="3888462" cy="486013"/>
          </a:xfrm>
          <a:prstGeom prst="rect">
            <a:avLst/>
          </a:prstGeom>
          <a:noFill/>
          <a:ln/>
        </p:spPr>
        <p:txBody>
          <a:bodyPr wrap="none" rtlCol="0" anchor="t"/>
          <a:lstStyle/>
          <a:p>
            <a:pPr marL="0" indent="0" algn="ctr">
              <a:lnSpc>
                <a:spcPts val="3827"/>
              </a:lnSpc>
              <a:buNone/>
            </a:pPr>
            <a:r>
              <a:rPr lang="en-US" sz="4000" kern="0" spc="-92" dirty="0">
                <a:solidFill>
                  <a:srgbClr val="2C3F42"/>
                </a:solidFill>
                <a:latin typeface="Times New Roman" panose="02020603050405020304" pitchFamily="18" charset="0"/>
                <a:ea typeface="Bitter" pitchFamily="34" charset="-122"/>
                <a:cs typeface="Times New Roman" panose="02020603050405020304" pitchFamily="18" charset="0"/>
              </a:rPr>
              <a:t>Future Work</a:t>
            </a:r>
            <a:endParaRPr lang="en-US" sz="4000" dirty="0">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5861C121-674F-EB66-D1A9-EC27C92C9FA5}"/>
              </a:ext>
            </a:extLst>
          </p:cNvPr>
          <p:cNvGrpSpPr/>
          <p:nvPr/>
        </p:nvGrpSpPr>
        <p:grpSpPr>
          <a:xfrm>
            <a:off x="495523" y="840069"/>
            <a:ext cx="9519846" cy="1791084"/>
            <a:chOff x="495523" y="840069"/>
            <a:chExt cx="9519846" cy="1791084"/>
          </a:xfrm>
        </p:grpSpPr>
        <p:sp>
          <p:nvSpPr>
            <p:cNvPr id="5" name="Shape 3"/>
            <p:cNvSpPr/>
            <p:nvPr/>
          </p:nvSpPr>
          <p:spPr>
            <a:xfrm>
              <a:off x="495523" y="840069"/>
              <a:ext cx="465084" cy="489783"/>
            </a:xfrm>
            <a:prstGeom prst="roundRect">
              <a:avLst>
                <a:gd name="adj" fmla="val 20002"/>
              </a:avLst>
            </a:prstGeom>
            <a:solidFill>
              <a:srgbClr val="FCE2CF"/>
            </a:solidFill>
            <a:ln w="7620">
              <a:solidFill>
                <a:srgbClr val="E2C8B5"/>
              </a:solidFill>
              <a:prstDash val="solid"/>
            </a:ln>
          </p:spPr>
        </p:sp>
        <p:sp>
          <p:nvSpPr>
            <p:cNvPr id="6" name="Text 4"/>
            <p:cNvSpPr/>
            <p:nvPr/>
          </p:nvSpPr>
          <p:spPr>
            <a:xfrm>
              <a:off x="710344" y="953085"/>
              <a:ext cx="89892" cy="291703"/>
            </a:xfrm>
            <a:prstGeom prst="rect">
              <a:avLst/>
            </a:prstGeom>
            <a:noFill/>
            <a:ln/>
          </p:spPr>
          <p:txBody>
            <a:bodyPr wrap="none" rtlCol="0" anchor="t"/>
            <a:lstStyle/>
            <a:p>
              <a:pPr marL="0" indent="0" algn="ctr">
                <a:lnSpc>
                  <a:spcPts val="2296"/>
                </a:lnSpc>
                <a:buNone/>
              </a:pPr>
              <a:r>
                <a:rPr lang="en-US" sz="3200" kern="0" spc="-55" dirty="0">
                  <a:solidFill>
                    <a:srgbClr val="2B2E3C"/>
                  </a:solidFill>
                  <a:latin typeface="Times New Roman" panose="02020603050405020304" pitchFamily="18" charset="0"/>
                  <a:ea typeface="Bitter" pitchFamily="34" charset="-122"/>
                  <a:cs typeface="Times New Roman" panose="02020603050405020304" pitchFamily="18" charset="0"/>
                </a:rPr>
                <a:t>1</a:t>
              </a:r>
              <a:endParaRPr lang="en-US" sz="3200" dirty="0">
                <a:latin typeface="Times New Roman" panose="02020603050405020304" pitchFamily="18" charset="0"/>
                <a:cs typeface="Times New Roman" panose="02020603050405020304" pitchFamily="18" charset="0"/>
              </a:endParaRPr>
            </a:p>
          </p:txBody>
        </p:sp>
        <p:sp>
          <p:nvSpPr>
            <p:cNvPr id="7" name="Text 5"/>
            <p:cNvSpPr/>
            <p:nvPr/>
          </p:nvSpPr>
          <p:spPr>
            <a:xfrm>
              <a:off x="1139737" y="953085"/>
              <a:ext cx="2441853" cy="243007"/>
            </a:xfrm>
            <a:prstGeom prst="rect">
              <a:avLst/>
            </a:prstGeom>
            <a:noFill/>
            <a:ln/>
          </p:spPr>
          <p:txBody>
            <a:bodyPr wrap="none" rtlCol="0" anchor="t"/>
            <a:lstStyle/>
            <a:p>
              <a:pPr marL="0" indent="0">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Gas Cost and Time Efficiency</a:t>
              </a:r>
              <a:endParaRPr lang="en-US" sz="3200" dirty="0">
                <a:latin typeface="Times New Roman" panose="02020603050405020304" pitchFamily="18" charset="0"/>
                <a:cs typeface="Times New Roman" panose="02020603050405020304" pitchFamily="18" charset="0"/>
              </a:endParaRPr>
            </a:p>
          </p:txBody>
        </p:sp>
        <p:sp>
          <p:nvSpPr>
            <p:cNvPr id="8" name="Text 6"/>
            <p:cNvSpPr/>
            <p:nvPr/>
          </p:nvSpPr>
          <p:spPr>
            <a:xfrm>
              <a:off x="841713" y="1344555"/>
              <a:ext cx="9173656" cy="1286598"/>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One of our key focuses for future work is to optimize the gas cost and improve the time efficiency of transactions.  </a:t>
              </a:r>
            </a:p>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By implementing smart contract optimizations and exploring layer 2 solutions, we aim to reduce transaction fees and enhance the overall user experience.</a:t>
              </a:r>
              <a:endParaRPr lang="en-US" dirty="0">
                <a:latin typeface="Times New Roman" panose="02020603050405020304" pitchFamily="18"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A9A98EBB-1B0A-D2DF-7E20-F6E5EB542F67}"/>
              </a:ext>
            </a:extLst>
          </p:cNvPr>
          <p:cNvGrpSpPr/>
          <p:nvPr/>
        </p:nvGrpSpPr>
        <p:grpSpPr>
          <a:xfrm>
            <a:off x="485905" y="3171912"/>
            <a:ext cx="9843312" cy="1885616"/>
            <a:chOff x="485905" y="3171912"/>
            <a:chExt cx="9843312" cy="1885616"/>
          </a:xfrm>
        </p:grpSpPr>
        <p:sp>
          <p:nvSpPr>
            <p:cNvPr id="9" name="Shape 7"/>
            <p:cNvSpPr/>
            <p:nvPr/>
          </p:nvSpPr>
          <p:spPr>
            <a:xfrm>
              <a:off x="485905" y="3171912"/>
              <a:ext cx="465084" cy="489783"/>
            </a:xfrm>
            <a:prstGeom prst="roundRect">
              <a:avLst>
                <a:gd name="adj" fmla="val 20002"/>
              </a:avLst>
            </a:prstGeom>
            <a:solidFill>
              <a:srgbClr val="FCE2CF"/>
            </a:solidFill>
            <a:ln w="7620">
              <a:solidFill>
                <a:srgbClr val="E2C8B5"/>
              </a:solidFill>
              <a:prstDash val="solid"/>
            </a:ln>
          </p:spPr>
        </p:sp>
        <p:sp>
          <p:nvSpPr>
            <p:cNvPr id="10" name="Text 8"/>
            <p:cNvSpPr/>
            <p:nvPr/>
          </p:nvSpPr>
          <p:spPr>
            <a:xfrm>
              <a:off x="657784" y="3287850"/>
              <a:ext cx="121325" cy="291703"/>
            </a:xfrm>
            <a:prstGeom prst="rect">
              <a:avLst/>
            </a:prstGeom>
            <a:noFill/>
            <a:ln/>
          </p:spPr>
          <p:txBody>
            <a:bodyPr wrap="none" rtlCol="0" anchor="t"/>
            <a:lstStyle/>
            <a:p>
              <a:pPr marL="0" indent="0" algn="ctr">
                <a:lnSpc>
                  <a:spcPts val="2296"/>
                </a:lnSpc>
                <a:buNone/>
              </a:pPr>
              <a:r>
                <a:rPr lang="en-US" sz="3200" kern="0" spc="-55" dirty="0">
                  <a:solidFill>
                    <a:srgbClr val="2B2E3C"/>
                  </a:solidFill>
                  <a:latin typeface="Times New Roman" panose="02020603050405020304" pitchFamily="18" charset="0"/>
                  <a:ea typeface="Bitter" pitchFamily="34" charset="-122"/>
                  <a:cs typeface="Times New Roman" panose="02020603050405020304" pitchFamily="18" charset="0"/>
                </a:rPr>
                <a:t>2</a:t>
              </a:r>
              <a:endParaRPr lang="en-US" sz="3200" dirty="0">
                <a:latin typeface="Times New Roman" panose="02020603050405020304" pitchFamily="18" charset="0"/>
                <a:cs typeface="Times New Roman" panose="02020603050405020304" pitchFamily="18" charset="0"/>
              </a:endParaRPr>
            </a:p>
          </p:txBody>
        </p:sp>
        <p:sp>
          <p:nvSpPr>
            <p:cNvPr id="11" name="Text 9"/>
            <p:cNvSpPr/>
            <p:nvPr/>
          </p:nvSpPr>
          <p:spPr>
            <a:xfrm>
              <a:off x="1158656" y="3269843"/>
              <a:ext cx="2499955" cy="243007"/>
            </a:xfrm>
            <a:prstGeom prst="rect">
              <a:avLst/>
            </a:prstGeom>
            <a:noFill/>
            <a:ln/>
          </p:spPr>
          <p:txBody>
            <a:bodyPr wrap="none" rtlCol="0" anchor="t"/>
            <a:lstStyle/>
            <a:p>
              <a:pPr marL="0" indent="0">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Cross-Platform Compatibility</a:t>
              </a:r>
              <a:endParaRPr lang="en-US" sz="3200" dirty="0">
                <a:latin typeface="Times New Roman" panose="02020603050405020304" pitchFamily="18" charset="0"/>
                <a:cs typeface="Times New Roman" panose="02020603050405020304" pitchFamily="18" charset="0"/>
              </a:endParaRPr>
            </a:p>
          </p:txBody>
        </p:sp>
        <p:sp>
          <p:nvSpPr>
            <p:cNvPr id="12" name="Text 10"/>
            <p:cNvSpPr/>
            <p:nvPr/>
          </p:nvSpPr>
          <p:spPr>
            <a:xfrm>
              <a:off x="841713" y="3661695"/>
              <a:ext cx="9487504" cy="1395833"/>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We plan to further enhance the cross-platform compatibility of our project, ensuring that our blockchain applications work seamlessly across different operating systems and devices. </a:t>
              </a:r>
            </a:p>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This includes addressing software dependencies, hardware capabilities, and user interface design to deliver a consistent and user-friendly experience.</a:t>
              </a:r>
              <a:endParaRPr lang="en-US" dirty="0">
                <a:latin typeface="Times New Roman" panose="02020603050405020304" pitchFamily="18"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CD0A2D77-F3C2-7537-4C99-D70521A16110}"/>
              </a:ext>
            </a:extLst>
          </p:cNvPr>
          <p:cNvGrpSpPr/>
          <p:nvPr/>
        </p:nvGrpSpPr>
        <p:grpSpPr>
          <a:xfrm>
            <a:off x="495523" y="5803065"/>
            <a:ext cx="9833694" cy="1869249"/>
            <a:chOff x="495523" y="5803065"/>
            <a:chExt cx="9833694" cy="1869249"/>
          </a:xfrm>
        </p:grpSpPr>
        <p:sp>
          <p:nvSpPr>
            <p:cNvPr id="13" name="Shape 11"/>
            <p:cNvSpPr/>
            <p:nvPr/>
          </p:nvSpPr>
          <p:spPr>
            <a:xfrm>
              <a:off x="495523" y="5803065"/>
              <a:ext cx="445848" cy="489783"/>
            </a:xfrm>
            <a:prstGeom prst="roundRect">
              <a:avLst>
                <a:gd name="adj" fmla="val 20002"/>
              </a:avLst>
            </a:prstGeom>
            <a:solidFill>
              <a:srgbClr val="FCE2CF"/>
            </a:solidFill>
            <a:ln w="7620">
              <a:solidFill>
                <a:srgbClr val="E2C8B5"/>
              </a:solidFill>
              <a:prstDash val="solid"/>
            </a:ln>
          </p:spPr>
        </p:sp>
        <p:sp>
          <p:nvSpPr>
            <p:cNvPr id="14" name="Text 12"/>
            <p:cNvSpPr/>
            <p:nvPr/>
          </p:nvSpPr>
          <p:spPr>
            <a:xfrm>
              <a:off x="674653" y="5946609"/>
              <a:ext cx="126444" cy="291703"/>
            </a:xfrm>
            <a:prstGeom prst="rect">
              <a:avLst/>
            </a:prstGeom>
            <a:noFill/>
            <a:ln/>
          </p:spPr>
          <p:txBody>
            <a:bodyPr wrap="none" rtlCol="0" anchor="t"/>
            <a:lstStyle/>
            <a:p>
              <a:pPr marL="0" indent="0" algn="ctr">
                <a:lnSpc>
                  <a:spcPts val="2296"/>
                </a:lnSpc>
                <a:buNone/>
              </a:pPr>
              <a:r>
                <a:rPr lang="en-US" sz="3200" kern="0" spc="-55" dirty="0">
                  <a:solidFill>
                    <a:srgbClr val="2B2E3C"/>
                  </a:solidFill>
                  <a:latin typeface="Times New Roman" panose="02020603050405020304" pitchFamily="18" charset="0"/>
                  <a:ea typeface="Bitter" pitchFamily="34" charset="-122"/>
                  <a:cs typeface="Times New Roman" panose="02020603050405020304" pitchFamily="18" charset="0"/>
                </a:rPr>
                <a:t>3</a:t>
              </a:r>
              <a:endParaRPr lang="en-US" sz="3200" dirty="0">
                <a:latin typeface="Times New Roman" panose="02020603050405020304" pitchFamily="18" charset="0"/>
                <a:cs typeface="Times New Roman" panose="02020603050405020304" pitchFamily="18" charset="0"/>
              </a:endParaRPr>
            </a:p>
          </p:txBody>
        </p:sp>
        <p:sp>
          <p:nvSpPr>
            <p:cNvPr id="15" name="Text 13"/>
            <p:cNvSpPr/>
            <p:nvPr/>
          </p:nvSpPr>
          <p:spPr>
            <a:xfrm>
              <a:off x="1139737" y="5995305"/>
              <a:ext cx="2851071" cy="243007"/>
            </a:xfrm>
            <a:prstGeom prst="rect">
              <a:avLst/>
            </a:prstGeom>
            <a:noFill/>
            <a:ln/>
          </p:spPr>
          <p:txBody>
            <a:bodyPr wrap="none" rtlCol="0" anchor="t"/>
            <a:lstStyle/>
            <a:p>
              <a:pPr marL="0" indent="0">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Wide Range of Use Cases for NFTs</a:t>
              </a:r>
              <a:endParaRPr lang="en-US" sz="3200" dirty="0">
                <a:latin typeface="Times New Roman" panose="02020603050405020304" pitchFamily="18" charset="0"/>
                <a:cs typeface="Times New Roman" panose="02020603050405020304" pitchFamily="18" charset="0"/>
              </a:endParaRPr>
            </a:p>
          </p:txBody>
        </p:sp>
        <p:sp>
          <p:nvSpPr>
            <p:cNvPr id="16" name="Text 14"/>
            <p:cNvSpPr/>
            <p:nvPr/>
          </p:nvSpPr>
          <p:spPr>
            <a:xfrm>
              <a:off x="841713" y="6385715"/>
              <a:ext cx="9487504" cy="1286599"/>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We are actively exploring and expanding the range of use cases for non-fungible tokens (NFTs) on our marketplace. </a:t>
              </a:r>
            </a:p>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This includes collaborations with artists, musicians, game developers, and other creative industries to showcase the versatility and value of NFTs in various domains.</a:t>
              </a:r>
              <a:endParaRPr lang="en-US" dirty="0">
                <a:latin typeface="Times New Roman" panose="02020603050405020304" pitchFamily="18" charset="0"/>
                <a:cs typeface="Times New Roman" panose="02020603050405020304" pitchFamily="18" charset="0"/>
              </a:endParaRPr>
            </a:p>
          </p:txBody>
        </p:sp>
      </p:grpSp>
      <p:pic>
        <p:nvPicPr>
          <p:cNvPr id="18" name="Image 0" descr="preencoded.png"/>
          <p:cNvPicPr>
            <a:picLocks noChangeAspect="1"/>
          </p:cNvPicPr>
          <p:nvPr/>
        </p:nvPicPr>
        <p:blipFill>
          <a:blip r:embed="rId3"/>
          <a:stretch>
            <a:fillRect/>
          </a:stretch>
        </p:blipFill>
        <p:spPr>
          <a:xfrm>
            <a:off x="10392609" y="840069"/>
            <a:ext cx="3224634" cy="2032357"/>
          </a:xfrm>
          <a:prstGeom prst="rect">
            <a:avLst/>
          </a:prstGeom>
        </p:spPr>
      </p:pic>
      <p:pic>
        <p:nvPicPr>
          <p:cNvPr id="20" name="Image 1" descr="preencoded.png"/>
          <p:cNvPicPr>
            <a:picLocks noChangeAspect="1"/>
          </p:cNvPicPr>
          <p:nvPr/>
        </p:nvPicPr>
        <p:blipFill>
          <a:blip r:embed="rId4"/>
          <a:stretch>
            <a:fillRect/>
          </a:stretch>
        </p:blipFill>
        <p:spPr>
          <a:xfrm>
            <a:off x="10392609" y="3490998"/>
            <a:ext cx="3224634" cy="2032357"/>
          </a:xfrm>
          <a:prstGeom prst="rect">
            <a:avLst/>
          </a:prstGeom>
        </p:spPr>
      </p:pic>
      <p:pic>
        <p:nvPicPr>
          <p:cNvPr id="22" name="Image 2" descr="preencoded.png"/>
          <p:cNvPicPr>
            <a:picLocks noChangeAspect="1"/>
          </p:cNvPicPr>
          <p:nvPr/>
        </p:nvPicPr>
        <p:blipFill>
          <a:blip r:embed="rId5"/>
          <a:stretch>
            <a:fillRect/>
          </a:stretch>
        </p:blipFill>
        <p:spPr>
          <a:xfrm>
            <a:off x="10392609" y="6047956"/>
            <a:ext cx="3224634" cy="203235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32219"/>
          </a:xfrm>
          <a:prstGeom prst="rect">
            <a:avLst/>
          </a:prstGeom>
          <a:solidFill>
            <a:srgbClr val="FFF8F0"/>
          </a:solidFill>
          <a:ln/>
        </p:spPr>
      </p:sp>
      <p:grpSp>
        <p:nvGrpSpPr>
          <p:cNvPr id="14" name="Group 13">
            <a:extLst>
              <a:ext uri="{FF2B5EF4-FFF2-40B4-BE49-F238E27FC236}">
                <a16:creationId xmlns:a16="http://schemas.microsoft.com/office/drawing/2014/main" id="{739B541C-A779-A1D4-ADB9-1C13C7DA9C8C}"/>
              </a:ext>
            </a:extLst>
          </p:cNvPr>
          <p:cNvGrpSpPr/>
          <p:nvPr/>
        </p:nvGrpSpPr>
        <p:grpSpPr>
          <a:xfrm>
            <a:off x="472136" y="1043888"/>
            <a:ext cx="9282032" cy="2000540"/>
            <a:chOff x="472136" y="1043888"/>
            <a:chExt cx="9282032" cy="2000540"/>
          </a:xfrm>
        </p:grpSpPr>
        <p:sp>
          <p:nvSpPr>
            <p:cNvPr id="4" name="Shape 2"/>
            <p:cNvSpPr/>
            <p:nvPr/>
          </p:nvSpPr>
          <p:spPr>
            <a:xfrm>
              <a:off x="472136" y="1043888"/>
              <a:ext cx="486154" cy="546647"/>
            </a:xfrm>
            <a:prstGeom prst="roundRect">
              <a:avLst>
                <a:gd name="adj" fmla="val 20002"/>
              </a:avLst>
            </a:prstGeom>
            <a:solidFill>
              <a:srgbClr val="FCE2CF"/>
            </a:solidFill>
            <a:ln w="7620">
              <a:solidFill>
                <a:srgbClr val="E2C8B5"/>
              </a:solidFill>
              <a:prstDash val="solid"/>
            </a:ln>
          </p:spPr>
          <p:txBody>
            <a:bodyPr/>
            <a:lstStyle/>
            <a:p>
              <a:endParaRPr lang="en-US" dirty="0"/>
            </a:p>
          </p:txBody>
        </p:sp>
        <p:sp>
          <p:nvSpPr>
            <p:cNvPr id="5" name="Text 3"/>
            <p:cNvSpPr/>
            <p:nvPr/>
          </p:nvSpPr>
          <p:spPr>
            <a:xfrm>
              <a:off x="665802" y="1185711"/>
              <a:ext cx="98822" cy="320635"/>
            </a:xfrm>
            <a:prstGeom prst="rect">
              <a:avLst/>
            </a:prstGeom>
            <a:noFill/>
            <a:ln/>
          </p:spPr>
          <p:txBody>
            <a:bodyPr wrap="none" rtlCol="0" anchor="t"/>
            <a:lstStyle/>
            <a:p>
              <a:pPr marL="0" indent="0" algn="ctr">
                <a:lnSpc>
                  <a:spcPts val="2525"/>
                </a:lnSpc>
                <a:buNone/>
              </a:pPr>
              <a:r>
                <a:rPr lang="en-US" sz="3200" kern="0" spc="-61" dirty="0">
                  <a:solidFill>
                    <a:srgbClr val="2B2E3C"/>
                  </a:solidFill>
                  <a:latin typeface="Times New Roman" panose="02020603050405020304" pitchFamily="18" charset="0"/>
                  <a:ea typeface="Bitter" pitchFamily="34" charset="-122"/>
                  <a:cs typeface="Times New Roman" panose="02020603050405020304" pitchFamily="18" charset="0"/>
                </a:rPr>
                <a:t>4</a:t>
              </a:r>
              <a:endParaRPr lang="en-US" sz="3200" dirty="0">
                <a:latin typeface="Times New Roman" panose="02020603050405020304" pitchFamily="18" charset="0"/>
                <a:cs typeface="Times New Roman" panose="02020603050405020304" pitchFamily="18" charset="0"/>
              </a:endParaRPr>
            </a:p>
          </p:txBody>
        </p:sp>
        <p:sp>
          <p:nvSpPr>
            <p:cNvPr id="6" name="Text 4"/>
            <p:cNvSpPr/>
            <p:nvPr/>
          </p:nvSpPr>
          <p:spPr>
            <a:xfrm>
              <a:off x="1259431" y="1185711"/>
              <a:ext cx="2138005" cy="267295"/>
            </a:xfrm>
            <a:prstGeom prst="rect">
              <a:avLst/>
            </a:prstGeom>
            <a:noFill/>
            <a:ln/>
          </p:spPr>
          <p:txBody>
            <a:bodyPr wrap="none" rtlCol="0" anchor="t"/>
            <a:lstStyle/>
            <a:p>
              <a:pPr marL="0" indent="0">
                <a:lnSpc>
                  <a:spcPts val="2104"/>
                </a:lnSpc>
                <a:buNone/>
              </a:pPr>
              <a:r>
                <a:rPr lang="en-US" sz="3200" kern="0" spc="-51" dirty="0">
                  <a:solidFill>
                    <a:srgbClr val="2B2E3C"/>
                  </a:solidFill>
                  <a:latin typeface="Times New Roman" panose="02020603050405020304" pitchFamily="18" charset="0"/>
                  <a:ea typeface="Bitter" pitchFamily="34" charset="-122"/>
                  <a:cs typeface="Times New Roman" panose="02020603050405020304" pitchFamily="18" charset="0"/>
                </a:rPr>
                <a:t>Scalability</a:t>
              </a:r>
              <a:endParaRPr lang="en-US" sz="3200" dirty="0">
                <a:latin typeface="Times New Roman" panose="02020603050405020304" pitchFamily="18" charset="0"/>
                <a:cs typeface="Times New Roman" panose="02020603050405020304" pitchFamily="18" charset="0"/>
              </a:endParaRPr>
            </a:p>
          </p:txBody>
        </p:sp>
        <p:sp>
          <p:nvSpPr>
            <p:cNvPr id="7" name="Text 5"/>
            <p:cNvSpPr/>
            <p:nvPr/>
          </p:nvSpPr>
          <p:spPr>
            <a:xfrm>
              <a:off x="1259432" y="1622655"/>
              <a:ext cx="8494736" cy="1421773"/>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7" dirty="0">
                  <a:solidFill>
                    <a:srgbClr val="2B2E3C"/>
                  </a:solidFill>
                  <a:latin typeface="Times New Roman" panose="02020603050405020304" pitchFamily="18" charset="0"/>
                  <a:ea typeface="Open Sans" pitchFamily="34" charset="-122"/>
                  <a:cs typeface="Times New Roman" panose="02020603050405020304" pitchFamily="18" charset="0"/>
                </a:rPr>
                <a:t>We are committed to addressing the scalability challenges of blockchain technology. </a:t>
              </a:r>
            </a:p>
            <a:p>
              <a:pPr marL="285750" indent="-285750">
                <a:lnSpc>
                  <a:spcPct val="150000"/>
                </a:lnSpc>
                <a:buFont typeface="Arial" panose="020B0604020202020204" pitchFamily="34" charset="0"/>
                <a:buChar char="•"/>
              </a:pPr>
              <a:r>
                <a:rPr lang="en-US" kern="0" spc="-27" dirty="0">
                  <a:solidFill>
                    <a:srgbClr val="2B2E3C"/>
                  </a:solidFill>
                  <a:latin typeface="Times New Roman" panose="02020603050405020304" pitchFamily="18" charset="0"/>
                  <a:ea typeface="Open Sans" pitchFamily="34" charset="-122"/>
                  <a:cs typeface="Times New Roman" panose="02020603050405020304" pitchFamily="18" charset="0"/>
                </a:rPr>
                <a:t>Our team is actively researching and implementing solutions such as sharding, layer 2 protocols, and consensus algorithm improvements.</a:t>
              </a:r>
            </a:p>
            <a:p>
              <a:pPr marL="285750" indent="-285750">
                <a:lnSpc>
                  <a:spcPct val="150000"/>
                </a:lnSpc>
                <a:buFont typeface="Arial" panose="020B0604020202020204" pitchFamily="34" charset="0"/>
                <a:buChar char="•"/>
              </a:pPr>
              <a:r>
                <a:rPr lang="en-US" kern="0" spc="-27" dirty="0">
                  <a:solidFill>
                    <a:srgbClr val="2B2E3C"/>
                  </a:solidFill>
                  <a:latin typeface="Times New Roman" panose="02020603050405020304" pitchFamily="18" charset="0"/>
                  <a:ea typeface="Open Sans" pitchFamily="34" charset="-122"/>
                  <a:cs typeface="Times New Roman" panose="02020603050405020304" pitchFamily="18" charset="0"/>
                </a:rPr>
                <a:t>Ensuring that our blockchain platform can handle a large number of transactions without compromising security and decentralization.</a:t>
              </a:r>
              <a:endParaRPr lang="en-US" dirty="0">
                <a:latin typeface="Times New Roman" panose="02020603050405020304" pitchFamily="18" charset="0"/>
                <a:cs typeface="Times New Roman" panose="02020603050405020304" pitchFamily="18" charset="0"/>
              </a:endParaRPr>
            </a:p>
          </p:txBody>
        </p:sp>
      </p:grpSp>
      <p:grpSp>
        <p:nvGrpSpPr>
          <p:cNvPr id="15" name="Group 14">
            <a:extLst>
              <a:ext uri="{FF2B5EF4-FFF2-40B4-BE49-F238E27FC236}">
                <a16:creationId xmlns:a16="http://schemas.microsoft.com/office/drawing/2014/main" id="{E5E8ED51-FFC5-DFF9-9C0F-CF498C3DC72D}"/>
              </a:ext>
            </a:extLst>
          </p:cNvPr>
          <p:cNvGrpSpPr/>
          <p:nvPr/>
        </p:nvGrpSpPr>
        <p:grpSpPr>
          <a:xfrm>
            <a:off x="472136" y="5335287"/>
            <a:ext cx="12920142" cy="1971039"/>
            <a:chOff x="472136" y="5335287"/>
            <a:chExt cx="12920142" cy="1971039"/>
          </a:xfrm>
        </p:grpSpPr>
        <p:sp>
          <p:nvSpPr>
            <p:cNvPr id="8" name="Shape 6"/>
            <p:cNvSpPr/>
            <p:nvPr/>
          </p:nvSpPr>
          <p:spPr>
            <a:xfrm>
              <a:off x="472136" y="5335287"/>
              <a:ext cx="484893" cy="546647"/>
            </a:xfrm>
            <a:prstGeom prst="roundRect">
              <a:avLst>
                <a:gd name="adj" fmla="val 20002"/>
              </a:avLst>
            </a:prstGeom>
            <a:solidFill>
              <a:srgbClr val="FCE2CF"/>
            </a:solidFill>
            <a:ln w="7620">
              <a:solidFill>
                <a:srgbClr val="E2C8B5"/>
              </a:solidFill>
              <a:prstDash val="solid"/>
            </a:ln>
          </p:spPr>
        </p:sp>
        <p:sp>
          <p:nvSpPr>
            <p:cNvPr id="9" name="Text 7"/>
            <p:cNvSpPr/>
            <p:nvPr/>
          </p:nvSpPr>
          <p:spPr>
            <a:xfrm>
              <a:off x="634379" y="5448292"/>
              <a:ext cx="133469" cy="320635"/>
            </a:xfrm>
            <a:prstGeom prst="rect">
              <a:avLst/>
            </a:prstGeom>
            <a:noFill/>
            <a:ln/>
          </p:spPr>
          <p:txBody>
            <a:bodyPr wrap="none" rtlCol="0" anchor="t"/>
            <a:lstStyle/>
            <a:p>
              <a:pPr marL="0" indent="0" algn="ctr">
                <a:lnSpc>
                  <a:spcPts val="2525"/>
                </a:lnSpc>
                <a:buNone/>
              </a:pPr>
              <a:r>
                <a:rPr lang="en-US" sz="3200" kern="0" spc="-61" dirty="0">
                  <a:solidFill>
                    <a:srgbClr val="2B2E3C"/>
                  </a:solidFill>
                  <a:latin typeface="Times New Roman" panose="02020603050405020304" pitchFamily="18" charset="0"/>
                  <a:ea typeface="Bitter" pitchFamily="34" charset="-122"/>
                  <a:cs typeface="Times New Roman" panose="02020603050405020304" pitchFamily="18" charset="0"/>
                </a:rPr>
                <a:t>5</a:t>
              </a:r>
              <a:endParaRPr lang="en-US" sz="3200" dirty="0">
                <a:latin typeface="Times New Roman" panose="02020603050405020304" pitchFamily="18" charset="0"/>
                <a:cs typeface="Times New Roman" panose="02020603050405020304" pitchFamily="18" charset="0"/>
              </a:endParaRPr>
            </a:p>
          </p:txBody>
        </p:sp>
        <p:sp>
          <p:nvSpPr>
            <p:cNvPr id="10" name="Text 8"/>
            <p:cNvSpPr/>
            <p:nvPr/>
          </p:nvSpPr>
          <p:spPr>
            <a:xfrm>
              <a:off x="1259432" y="5439562"/>
              <a:ext cx="2138005" cy="267295"/>
            </a:xfrm>
            <a:prstGeom prst="rect">
              <a:avLst/>
            </a:prstGeom>
            <a:noFill/>
            <a:ln/>
          </p:spPr>
          <p:txBody>
            <a:bodyPr wrap="none" rtlCol="0" anchor="t"/>
            <a:lstStyle/>
            <a:p>
              <a:pPr marL="0" indent="0">
                <a:lnSpc>
                  <a:spcPts val="2104"/>
                </a:lnSpc>
                <a:buNone/>
              </a:pPr>
              <a:r>
                <a:rPr lang="en-US" sz="3200" kern="0" spc="-51" dirty="0">
                  <a:solidFill>
                    <a:srgbClr val="2B2E3C"/>
                  </a:solidFill>
                  <a:latin typeface="Times New Roman" panose="02020603050405020304" pitchFamily="18" charset="0"/>
                  <a:ea typeface="Bitter" pitchFamily="34" charset="-122"/>
                  <a:cs typeface="Times New Roman" panose="02020603050405020304" pitchFamily="18" charset="0"/>
                </a:rPr>
                <a:t>Large File Handling</a:t>
              </a:r>
              <a:endParaRPr lang="en-US" sz="3200" dirty="0">
                <a:latin typeface="Times New Roman" panose="02020603050405020304" pitchFamily="18" charset="0"/>
                <a:cs typeface="Times New Roman" panose="02020603050405020304" pitchFamily="18" charset="0"/>
              </a:endParaRPr>
            </a:p>
          </p:txBody>
        </p:sp>
        <p:sp>
          <p:nvSpPr>
            <p:cNvPr id="11" name="Text 9"/>
            <p:cNvSpPr/>
            <p:nvPr/>
          </p:nvSpPr>
          <p:spPr>
            <a:xfrm>
              <a:off x="958289" y="5884553"/>
              <a:ext cx="12433989" cy="1421773"/>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7" dirty="0">
                  <a:solidFill>
                    <a:srgbClr val="2B2E3C"/>
                  </a:solidFill>
                  <a:latin typeface="Times New Roman" panose="02020603050405020304" pitchFamily="18" charset="0"/>
                  <a:ea typeface="Open Sans" pitchFamily="34" charset="-122"/>
                  <a:cs typeface="Times New Roman" panose="02020603050405020304" pitchFamily="18" charset="0"/>
                </a:rPr>
                <a:t>As the popularity of NFTs continues to grow, we recognize the need for efficient handling of large files associated with digital assets.</a:t>
              </a:r>
            </a:p>
            <a:p>
              <a:pPr marL="285750" indent="-285750">
                <a:lnSpc>
                  <a:spcPct val="150000"/>
                </a:lnSpc>
                <a:buFont typeface="Arial" panose="020B0604020202020204" pitchFamily="34" charset="0"/>
                <a:buChar char="•"/>
              </a:pPr>
              <a:r>
                <a:rPr lang="en-US" kern="0" spc="-27" dirty="0">
                  <a:solidFill>
                    <a:srgbClr val="2B2E3C"/>
                  </a:solidFill>
                  <a:latin typeface="Times New Roman" panose="02020603050405020304" pitchFamily="18" charset="0"/>
                  <a:ea typeface="Open Sans" pitchFamily="34" charset="-122"/>
                  <a:cs typeface="Times New Roman" panose="02020603050405020304" pitchFamily="18" charset="0"/>
                </a:rPr>
                <a:t>Our platform is designed to handle the storage, distribution, and retrieval of large files, leveraging technologies such as IPFS (InterPlanetary File System) to ensure seamless access to high-quality media files that are an integral part of the NFT ecosystem.</a:t>
              </a:r>
              <a:endParaRPr lang="en-US" dirty="0">
                <a:latin typeface="Times New Roman" panose="02020603050405020304" pitchFamily="18" charset="0"/>
                <a:cs typeface="Times New Roman" panose="02020603050405020304" pitchFamily="18" charset="0"/>
              </a:endParaRPr>
            </a:p>
          </p:txBody>
        </p:sp>
      </p:grpSp>
      <p:pic>
        <p:nvPicPr>
          <p:cNvPr id="12" name="Image 0" descr="preencoded.png"/>
          <p:cNvPicPr>
            <a:picLocks noChangeAspect="1"/>
          </p:cNvPicPr>
          <p:nvPr/>
        </p:nvPicPr>
        <p:blipFill>
          <a:blip r:embed="rId3"/>
          <a:stretch>
            <a:fillRect/>
          </a:stretch>
        </p:blipFill>
        <p:spPr>
          <a:xfrm>
            <a:off x="9538582" y="1624429"/>
            <a:ext cx="4156223" cy="2527879"/>
          </a:xfrm>
          <a:prstGeom prst="rect">
            <a:avLst/>
          </a:prstGeom>
        </p:spPr>
      </p:pic>
      <p:sp>
        <p:nvSpPr>
          <p:cNvPr id="13" name="Text 10"/>
          <p:cNvSpPr/>
          <p:nvPr/>
        </p:nvSpPr>
        <p:spPr>
          <a:xfrm>
            <a:off x="7531418" y="3044428"/>
            <a:ext cx="3853696" cy="273725"/>
          </a:xfrm>
          <a:prstGeom prst="rect">
            <a:avLst/>
          </a:prstGeom>
          <a:noFill/>
          <a:ln/>
        </p:spPr>
        <p:txBody>
          <a:bodyPr wrap="none" rtlCol="0" anchor="t"/>
          <a:lstStyle/>
          <a:p>
            <a:pPr marL="0" indent="0" algn="l">
              <a:lnSpc>
                <a:spcPts val="2155"/>
              </a:lnSpc>
              <a:buNone/>
            </a:pPr>
            <a:endParaRPr lang="en-US" sz="1347"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15240"/>
            <a:ext cx="14630400" cy="8229600"/>
          </a:xfrm>
          <a:prstGeom prst="rect">
            <a:avLst/>
          </a:prstGeom>
          <a:solidFill>
            <a:srgbClr val="FFF8F0"/>
          </a:solidFill>
          <a:ln/>
        </p:spPr>
      </p:sp>
      <p:sp>
        <p:nvSpPr>
          <p:cNvPr id="5" name="Text 2"/>
          <p:cNvSpPr/>
          <p:nvPr/>
        </p:nvSpPr>
        <p:spPr>
          <a:xfrm>
            <a:off x="833199" y="764382"/>
            <a:ext cx="7477601" cy="1247298"/>
          </a:xfrm>
          <a:prstGeom prst="rect">
            <a:avLst/>
          </a:prstGeom>
          <a:noFill/>
          <a:ln/>
        </p:spPr>
        <p:txBody>
          <a:bodyPr wrap="square" rtlCol="0" anchor="t"/>
          <a:lstStyle/>
          <a:p>
            <a:pPr marL="0" indent="0">
              <a:lnSpc>
                <a:spcPts val="7545"/>
              </a:lnSpc>
              <a:buNone/>
            </a:pPr>
            <a:r>
              <a:rPr lang="en-US" sz="5400" kern="0" spc="-181" dirty="0">
                <a:solidFill>
                  <a:srgbClr val="2C3F42"/>
                </a:solidFill>
                <a:latin typeface="Times New Roman" panose="02020603050405020304" pitchFamily="18" charset="0"/>
                <a:ea typeface="Open Sans" panose="020B0606030504020204" pitchFamily="34" charset="0"/>
                <a:cs typeface="Times New Roman" panose="02020603050405020304" pitchFamily="18" charset="0"/>
              </a:rPr>
              <a:t>Secure Digital Assets: Comparing Web2 and NFT Marketplaces</a:t>
            </a:r>
            <a:endParaRPr lang="en-US" sz="5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6" name="Text 3"/>
          <p:cNvSpPr/>
          <p:nvPr/>
        </p:nvSpPr>
        <p:spPr>
          <a:xfrm>
            <a:off x="833199" y="3972282"/>
            <a:ext cx="7477601" cy="2843213"/>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kern="0" spc="-35" dirty="0">
                <a:solidFill>
                  <a:srgbClr val="2B2E3C"/>
                </a:solidFill>
                <a:latin typeface="Times New Roman" panose="02020603050405020304" pitchFamily="18" charset="0"/>
                <a:ea typeface="Open Sans" pitchFamily="34" charset="-122"/>
                <a:cs typeface="Times New Roman" panose="02020603050405020304" pitchFamily="18" charset="0"/>
              </a:rPr>
              <a:t>In today's digital landscape, the security and integrity of our assets have become paramount. </a:t>
            </a:r>
          </a:p>
          <a:p>
            <a:pPr marL="285750" indent="-285750">
              <a:lnSpc>
                <a:spcPts val="2799"/>
              </a:lnSpc>
              <a:buFont typeface="Arial" panose="020B0604020202020204" pitchFamily="34" charset="0"/>
              <a:buChar char="•"/>
            </a:pPr>
            <a:endParaRPr lang="en-US" kern="0" spc="-35"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nSpc>
                <a:spcPts val="2799"/>
              </a:lnSpc>
              <a:buFont typeface="Arial" panose="020B0604020202020204" pitchFamily="34" charset="0"/>
              <a:buChar char="•"/>
            </a:pPr>
            <a:r>
              <a:rPr lang="en-US" kern="0" spc="-35" dirty="0">
                <a:solidFill>
                  <a:srgbClr val="2B2E3C"/>
                </a:solidFill>
                <a:latin typeface="Times New Roman" panose="02020603050405020304" pitchFamily="18" charset="0"/>
                <a:ea typeface="Open Sans" pitchFamily="34" charset="-122"/>
                <a:cs typeface="Times New Roman" panose="02020603050405020304" pitchFamily="18" charset="0"/>
              </a:rPr>
              <a:t>Traditional web2 marketplaces have long grappled with issues such as fraud, counterfeiting, and centralized control. </a:t>
            </a:r>
          </a:p>
          <a:p>
            <a:pPr marL="285750" indent="-285750">
              <a:lnSpc>
                <a:spcPts val="2799"/>
              </a:lnSpc>
              <a:buFont typeface="Arial" panose="020B0604020202020204" pitchFamily="34" charset="0"/>
              <a:buChar char="•"/>
            </a:pPr>
            <a:endParaRPr lang="en-US" kern="0" spc="-35"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nSpc>
                <a:spcPts val="2799"/>
              </a:lnSpc>
              <a:buFont typeface="Arial" panose="020B0604020202020204" pitchFamily="34" charset="0"/>
              <a:buChar char="•"/>
            </a:pPr>
            <a:r>
              <a:rPr lang="en-US" kern="0" spc="-35" dirty="0">
                <a:solidFill>
                  <a:srgbClr val="2B2E3C"/>
                </a:solidFill>
                <a:latin typeface="Times New Roman" panose="02020603050405020304" pitchFamily="18" charset="0"/>
                <a:ea typeface="Open Sans" pitchFamily="34" charset="-122"/>
                <a:cs typeface="Times New Roman" panose="02020603050405020304" pitchFamily="18" charset="0"/>
              </a:rPr>
              <a:t>However, the emergence of blockchain technology has paved the way for a new paradigm - the NFT (Non-Fungible Token) marketplace.</a:t>
            </a:r>
            <a:endParaRPr lang="en-US" dirty="0">
              <a:latin typeface="Times New Roman" panose="02020603050405020304" pitchFamily="18" charset="0"/>
              <a:cs typeface="Times New Roman" panose="02020603050405020304" pitchFamily="18" charset="0"/>
            </a:endParaRPr>
          </a:p>
        </p:txBody>
      </p:sp>
      <p:sp>
        <p:nvSpPr>
          <p:cNvPr id="7" name="Shape 4"/>
          <p:cNvSpPr/>
          <p:nvPr/>
        </p:nvSpPr>
        <p:spPr>
          <a:xfrm>
            <a:off x="833199" y="7065407"/>
            <a:ext cx="355402" cy="355402"/>
          </a:xfrm>
          <a:prstGeom prst="roundRect">
            <a:avLst>
              <a:gd name="adj" fmla="val 25726039"/>
            </a:avLst>
          </a:prstGeom>
          <a:noFill/>
          <a:ln w="7620">
            <a:solidFill>
              <a:srgbClr val="FFFFFF"/>
            </a:solidFill>
            <a:prstDash val="solid"/>
          </a:ln>
        </p:spPr>
      </p:sp>
      <p:pic>
        <p:nvPicPr>
          <p:cNvPr id="12" name="Picture 11">
            <a:extLst>
              <a:ext uri="{FF2B5EF4-FFF2-40B4-BE49-F238E27FC236}">
                <a16:creationId xmlns:a16="http://schemas.microsoft.com/office/drawing/2014/main" id="{FD3E2452-9C81-6D52-5496-9D99D8BC6586}"/>
              </a:ext>
            </a:extLst>
          </p:cNvPr>
          <p:cNvPicPr>
            <a:picLocks noChangeAspect="1"/>
          </p:cNvPicPr>
          <p:nvPr/>
        </p:nvPicPr>
        <p:blipFill>
          <a:blip r:embed="rId3"/>
          <a:stretch>
            <a:fillRect/>
          </a:stretch>
        </p:blipFill>
        <p:spPr>
          <a:xfrm>
            <a:off x="9143999" y="0"/>
            <a:ext cx="5486400" cy="8229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5" name="Text 2"/>
          <p:cNvSpPr/>
          <p:nvPr/>
        </p:nvSpPr>
        <p:spPr>
          <a:xfrm>
            <a:off x="872249" y="196555"/>
            <a:ext cx="6234232" cy="779264"/>
          </a:xfrm>
          <a:prstGeom prst="rect">
            <a:avLst/>
          </a:prstGeom>
          <a:noFill/>
          <a:ln/>
        </p:spPr>
        <p:txBody>
          <a:bodyPr wrap="none" rtlCol="0" anchor="t"/>
          <a:lstStyle/>
          <a:p>
            <a:pPr marL="0" indent="0">
              <a:lnSpc>
                <a:spcPts val="6136"/>
              </a:lnSpc>
              <a:buNone/>
            </a:pPr>
            <a:r>
              <a:rPr lang="en-US" sz="5400" kern="0" spc="-147" dirty="0">
                <a:solidFill>
                  <a:srgbClr val="2C3F42"/>
                </a:solidFill>
                <a:latin typeface="Times New Roman" panose="02020603050405020304" pitchFamily="18" charset="0"/>
                <a:ea typeface="Bitter" pitchFamily="34" charset="-122"/>
                <a:cs typeface="Times New Roman" panose="02020603050405020304" pitchFamily="18" charset="0"/>
              </a:rPr>
              <a:t>Conclusion</a:t>
            </a:r>
            <a:endParaRPr lang="en-US" sz="5400" dirty="0">
              <a:latin typeface="Times New Roman" panose="02020603050405020304" pitchFamily="18" charset="0"/>
              <a:cs typeface="Times New Roman" panose="02020603050405020304" pitchFamily="18" charset="0"/>
            </a:endParaRPr>
          </a:p>
        </p:txBody>
      </p:sp>
      <p:sp>
        <p:nvSpPr>
          <p:cNvPr id="6" name="Text 3"/>
          <p:cNvSpPr/>
          <p:nvPr/>
        </p:nvSpPr>
        <p:spPr>
          <a:xfrm>
            <a:off x="872249" y="1172059"/>
            <a:ext cx="12857793" cy="4197515"/>
          </a:xfrm>
          <a:prstGeom prst="rect">
            <a:avLst/>
          </a:prstGeom>
          <a:noFill/>
          <a:ln/>
        </p:spPr>
        <p:txBody>
          <a:bodyPr wrap="square" rtlCol="0" anchor="t"/>
          <a:lstStyle/>
          <a:p>
            <a:pPr>
              <a:lnSpc>
                <a:spcPct val="150000"/>
              </a:lnSpc>
            </a:pPr>
            <a:r>
              <a:rPr lang="en-US" kern="0" spc="-28" dirty="0">
                <a:solidFill>
                  <a:srgbClr val="2B2E3C"/>
                </a:solidFill>
                <a:latin typeface="Times New Roman" panose="02020603050405020304" pitchFamily="18" charset="0"/>
                <a:ea typeface="Open Sans" pitchFamily="34" charset="-122"/>
                <a:cs typeface="Times New Roman" panose="02020603050405020304" pitchFamily="18" charset="0"/>
              </a:rPr>
              <a:t>As we conclude our exploration of the transformative power of blockchain technology and its application in the world of NFT marketplaces, we are left with a profound sense of the potential that lies ahead. The secure, transparent, and decentralized nature of these digital platforms holds the promise of revolutionizing how we engage with and value digital assets, empowering creators, collectors, and enthusiasts alike. Our NFT marketplace, built upon the solid foundation of Ethereum's blockchain and the robust security of </a:t>
            </a:r>
            <a:r>
              <a:rPr lang="en-US" kern="0" spc="-28" dirty="0" err="1">
                <a:solidFill>
                  <a:srgbClr val="2B2E3C"/>
                </a:solidFill>
                <a:latin typeface="Times New Roman" panose="02020603050405020304" pitchFamily="18" charset="0"/>
                <a:ea typeface="Open Sans" pitchFamily="34" charset="-122"/>
                <a:cs typeface="Times New Roman" panose="02020603050405020304" pitchFamily="18" charset="0"/>
              </a:rPr>
              <a:t>OpenZeppelin's</a:t>
            </a:r>
            <a:r>
              <a:rPr lang="en-US" kern="0" spc="-28" dirty="0">
                <a:solidFill>
                  <a:srgbClr val="2B2E3C"/>
                </a:solidFill>
                <a:latin typeface="Times New Roman" panose="02020603050405020304" pitchFamily="18" charset="0"/>
                <a:ea typeface="Open Sans" pitchFamily="34" charset="-122"/>
                <a:cs typeface="Times New Roman" panose="02020603050405020304" pitchFamily="18" charset="0"/>
              </a:rPr>
              <a:t> standards, offers a compelling vision for the future of digital ownership and commerce. By seamlessly integrating the latest advancements in blockchain technology, decentralized storage, and personalized recommendation systems, we have created a platform that caters to the diverse interests and passions of our users, from the anime enthusiast to the abstract art aficionado.</a:t>
            </a:r>
            <a:endParaRPr lang="en-US" dirty="0">
              <a:latin typeface="Times New Roman" panose="02020603050405020304" pitchFamily="18" charset="0"/>
              <a:cs typeface="Times New Roman" panose="02020603050405020304" pitchFamily="18" charset="0"/>
            </a:endParaRPr>
          </a:p>
          <a:p>
            <a:pPr>
              <a:lnSpc>
                <a:spcPct val="150000"/>
              </a:lnSpc>
            </a:pPr>
            <a:r>
              <a:rPr lang="en-US" kern="0" spc="-28" dirty="0">
                <a:solidFill>
                  <a:srgbClr val="2B2E3C"/>
                </a:solidFill>
                <a:latin typeface="Times New Roman" panose="02020603050405020304" pitchFamily="18" charset="0"/>
                <a:ea typeface="Open Sans" pitchFamily="34" charset="-122"/>
                <a:cs typeface="Times New Roman" panose="02020603050405020304" pitchFamily="18" charset="0"/>
              </a:rPr>
              <a:t>As we look ahead, we are excited to witness the continued growth and evolution of this thriving digital ecosystem, where the boundaries between the physical and virtual worlds blur, and where the fundamental principles of scarcity, authenticity, and ownership are redefined. With a steadfast commitment to social impact, we aim to empower digital creators, foster a sense of true digital ownership, and promote inclusivity, paving the way for a more equitable and vibrant digital future for all.</a:t>
            </a:r>
            <a:endParaRPr lang="en-US" dirty="0">
              <a:latin typeface="Times New Roman" panose="02020603050405020304" pitchFamily="18" charset="0"/>
              <a:cs typeface="Times New Roman" panose="02020603050405020304" pitchFamily="18" charset="0"/>
            </a:endParaRPr>
          </a:p>
          <a:p>
            <a:pPr marL="0" indent="0">
              <a:lnSpc>
                <a:spcPct val="150000"/>
              </a:lnSpc>
              <a:buNone/>
            </a:pPr>
            <a:endParaRPr lang="en-US" dirty="0">
              <a:latin typeface="Times New Roman" panose="02020603050405020304" pitchFamily="18" charset="0"/>
              <a:cs typeface="Times New Roman" panose="02020603050405020304" pitchFamily="18" charset="0"/>
            </a:endParaRPr>
          </a:p>
        </p:txBody>
      </p:sp>
      <p:sp>
        <p:nvSpPr>
          <p:cNvPr id="8" name="Text 5"/>
          <p:cNvSpPr/>
          <p:nvPr/>
        </p:nvSpPr>
        <p:spPr>
          <a:xfrm>
            <a:off x="677585" y="5565815"/>
            <a:ext cx="12857793" cy="1734503"/>
          </a:xfrm>
          <a:prstGeom prst="rect">
            <a:avLst/>
          </a:prstGeom>
          <a:noFill/>
          <a:ln/>
        </p:spPr>
        <p:txBody>
          <a:bodyPr wrap="square" rtlCol="0" anchor="t"/>
          <a:lstStyle/>
          <a:p>
            <a:pPr marL="0" indent="0">
              <a:lnSpc>
                <a:spcPts val="2277"/>
              </a:lnSpc>
              <a:buNone/>
            </a:pPr>
            <a:endParaRPr lang="en-US" sz="1423"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1F8BCF-EFB2-2E72-FED6-A6B3C032F7DC}"/>
              </a:ext>
            </a:extLst>
          </p:cNvPr>
          <p:cNvPicPr>
            <a:picLocks noChangeAspect="1"/>
          </p:cNvPicPr>
          <p:nvPr/>
        </p:nvPicPr>
        <p:blipFill>
          <a:blip r:embed="rId3"/>
          <a:stretch>
            <a:fillRect/>
          </a:stretch>
        </p:blipFill>
        <p:spPr>
          <a:xfrm>
            <a:off x="0" y="825518"/>
            <a:ext cx="14630400" cy="7404082"/>
          </a:xfrm>
          <a:prstGeom prst="rect">
            <a:avLst/>
          </a:prstGeom>
        </p:spPr>
      </p:pic>
      <p:sp>
        <p:nvSpPr>
          <p:cNvPr id="4" name="TextBox 3">
            <a:extLst>
              <a:ext uri="{FF2B5EF4-FFF2-40B4-BE49-F238E27FC236}">
                <a16:creationId xmlns:a16="http://schemas.microsoft.com/office/drawing/2014/main" id="{23B2A1BA-4C41-6851-A09E-A266BAC7C4F3}"/>
              </a:ext>
            </a:extLst>
          </p:cNvPr>
          <p:cNvSpPr txBox="1"/>
          <p:nvPr/>
        </p:nvSpPr>
        <p:spPr>
          <a:xfrm>
            <a:off x="311972" y="509852"/>
            <a:ext cx="4480714" cy="646331"/>
          </a:xfrm>
          <a:prstGeom prst="rect">
            <a:avLst/>
          </a:prstGeom>
          <a:noFill/>
        </p:spPr>
        <p:txBody>
          <a:bodyPr wrap="none" rtlCol="0">
            <a:spAutoFit/>
          </a:bodyPr>
          <a:lstStyle/>
          <a:p>
            <a:r>
              <a:rPr lang="en-US" sz="3600" dirty="0">
                <a:latin typeface="Times New Roman" panose="02020603050405020304" pitchFamily="18" charset="0"/>
                <a:ea typeface="Open Sans" panose="020B0606030504020204" pitchFamily="34" charset="0"/>
                <a:cs typeface="Times New Roman" panose="02020603050405020304" pitchFamily="18" charset="0"/>
              </a:rPr>
              <a:t>Application Flowchart:</a:t>
            </a:r>
          </a:p>
        </p:txBody>
      </p:sp>
    </p:spTree>
    <p:extLst>
      <p:ext uri="{BB962C8B-B14F-4D97-AF65-F5344CB8AC3E}">
        <p14:creationId xmlns:p14="http://schemas.microsoft.com/office/powerpoint/2010/main" val="1871859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27B7A54-A14D-E32F-F0F1-AEFB8FDF6567}"/>
              </a:ext>
            </a:extLst>
          </p:cNvPr>
          <p:cNvPicPr>
            <a:picLocks noChangeAspect="1"/>
          </p:cNvPicPr>
          <p:nvPr/>
        </p:nvPicPr>
        <p:blipFill>
          <a:blip r:embed="rId3"/>
          <a:stretch>
            <a:fillRect/>
          </a:stretch>
        </p:blipFill>
        <p:spPr>
          <a:xfrm>
            <a:off x="0" y="0"/>
            <a:ext cx="14630400" cy="8229600"/>
          </a:xfrm>
          <a:prstGeom prst="rect">
            <a:avLst/>
          </a:prstGeom>
        </p:spPr>
      </p:pic>
    </p:spTree>
    <p:extLst>
      <p:ext uri="{BB962C8B-B14F-4D97-AF65-F5344CB8AC3E}">
        <p14:creationId xmlns:p14="http://schemas.microsoft.com/office/powerpoint/2010/main" val="3503728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1" y="0"/>
            <a:ext cx="14630400" cy="8885396"/>
          </a:xfrm>
          <a:prstGeom prst="rect">
            <a:avLst/>
          </a:prstGeom>
          <a:solidFill>
            <a:srgbClr val="FFF8F0"/>
          </a:solidFill>
          <a:ln/>
        </p:spPr>
      </p:sp>
      <p:sp>
        <p:nvSpPr>
          <p:cNvPr id="4" name="Text 2"/>
          <p:cNvSpPr/>
          <p:nvPr/>
        </p:nvSpPr>
        <p:spPr>
          <a:xfrm>
            <a:off x="1011218" y="237798"/>
            <a:ext cx="12016293" cy="1767558"/>
          </a:xfrm>
          <a:prstGeom prst="rect">
            <a:avLst/>
          </a:prstGeom>
          <a:noFill/>
          <a:ln/>
        </p:spPr>
        <p:txBody>
          <a:bodyPr wrap="square" rtlCol="0" anchor="t"/>
          <a:lstStyle/>
          <a:p>
            <a:pPr marL="0" indent="0">
              <a:buNone/>
            </a:pPr>
            <a:r>
              <a:rPr lang="en-US" sz="5400" kern="0" spc="-92" dirty="0">
                <a:solidFill>
                  <a:srgbClr val="2C3F42"/>
                </a:solidFill>
                <a:latin typeface="Times New Roman" panose="02020603050405020304" pitchFamily="18" charset="0"/>
                <a:ea typeface="Bitter" pitchFamily="34" charset="-122"/>
                <a:cs typeface="Times New Roman" panose="02020603050405020304" pitchFamily="18" charset="0"/>
              </a:rPr>
              <a:t>Blockchain: The Foundation of Secure Digital Economies</a:t>
            </a:r>
            <a:endParaRPr lang="en-US" sz="5400" dirty="0">
              <a:latin typeface="Times New Roman" panose="02020603050405020304" pitchFamily="18" charset="0"/>
              <a:cs typeface="Times New Roman" panose="02020603050405020304" pitchFamily="18" charset="0"/>
            </a:endParaRPr>
          </a:p>
        </p:txBody>
      </p:sp>
      <p:sp>
        <p:nvSpPr>
          <p:cNvPr id="5" name="Text 3"/>
          <p:cNvSpPr/>
          <p:nvPr/>
        </p:nvSpPr>
        <p:spPr>
          <a:xfrm>
            <a:off x="1011218" y="2465799"/>
            <a:ext cx="4570909" cy="500302"/>
          </a:xfrm>
          <a:prstGeom prst="rect">
            <a:avLst/>
          </a:prstGeom>
          <a:noFill/>
          <a:ln/>
        </p:spPr>
        <p:txBody>
          <a:bodyPr wrap="none" rtlCol="0" anchor="t"/>
          <a:lstStyle/>
          <a:p>
            <a:pPr marL="0" indent="0">
              <a:lnSpc>
                <a:spcPts val="1914"/>
              </a:lnSpc>
              <a:buNone/>
            </a:pPr>
            <a:r>
              <a:rPr lang="en-US" sz="3200" kern="0" spc="-46" dirty="0">
                <a:solidFill>
                  <a:srgbClr val="2C3F42"/>
                </a:solidFill>
                <a:latin typeface="Times New Roman" panose="02020603050405020304" pitchFamily="18" charset="0"/>
                <a:ea typeface="Bitter" pitchFamily="34" charset="-122"/>
                <a:cs typeface="Times New Roman" panose="02020603050405020304" pitchFamily="18" charset="0"/>
              </a:rPr>
              <a:t>How Blockchain Works</a:t>
            </a:r>
            <a:endParaRPr lang="en-US" sz="3200" dirty="0">
              <a:latin typeface="Times New Roman" panose="02020603050405020304" pitchFamily="18" charset="0"/>
              <a:cs typeface="Times New Roman" panose="02020603050405020304" pitchFamily="18" charset="0"/>
            </a:endParaRPr>
          </a:p>
        </p:txBody>
      </p:sp>
      <p:sp>
        <p:nvSpPr>
          <p:cNvPr id="6" name="Text 4"/>
          <p:cNvSpPr/>
          <p:nvPr/>
        </p:nvSpPr>
        <p:spPr>
          <a:xfrm>
            <a:off x="1011218" y="3074729"/>
            <a:ext cx="6114316" cy="3233380"/>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At the core of blockchain technology is a distributed, decentralized digital ledger. </a:t>
            </a:r>
          </a:p>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Each "block" in the chain contains a number of transactions. </a:t>
            </a:r>
          </a:p>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The decentralized nature of blockchain networks means there is no single point of failure.</a:t>
            </a:r>
            <a:endParaRPr lang="en-US" dirty="0">
              <a:latin typeface="Times New Roman" panose="02020603050405020304" pitchFamily="18" charset="0"/>
              <a:cs typeface="Times New Roman" panose="02020603050405020304" pitchFamily="18" charset="0"/>
            </a:endParaRPr>
          </a:p>
        </p:txBody>
      </p:sp>
      <p:pic>
        <p:nvPicPr>
          <p:cNvPr id="7" name="Image 0" descr="preencoded.png"/>
          <p:cNvPicPr>
            <a:picLocks noChangeAspect="1"/>
          </p:cNvPicPr>
          <p:nvPr/>
        </p:nvPicPr>
        <p:blipFill>
          <a:blip r:embed="rId3"/>
          <a:stretch>
            <a:fillRect/>
          </a:stretch>
        </p:blipFill>
        <p:spPr>
          <a:xfrm>
            <a:off x="1439161" y="5749023"/>
            <a:ext cx="3504366" cy="2242779"/>
          </a:xfrm>
          <a:prstGeom prst="rect">
            <a:avLst/>
          </a:prstGeom>
        </p:spPr>
      </p:pic>
      <p:sp>
        <p:nvSpPr>
          <p:cNvPr id="8" name="Text 5"/>
          <p:cNvSpPr/>
          <p:nvPr/>
        </p:nvSpPr>
        <p:spPr>
          <a:xfrm>
            <a:off x="7125534" y="2465800"/>
            <a:ext cx="4894729" cy="500301"/>
          </a:xfrm>
          <a:prstGeom prst="rect">
            <a:avLst/>
          </a:prstGeom>
          <a:noFill/>
          <a:ln/>
        </p:spPr>
        <p:txBody>
          <a:bodyPr wrap="none" rtlCol="0" anchor="t"/>
          <a:lstStyle/>
          <a:p>
            <a:pPr marL="0" indent="0">
              <a:lnSpc>
                <a:spcPts val="1914"/>
              </a:lnSpc>
              <a:buNone/>
            </a:pPr>
            <a:r>
              <a:rPr lang="en-US" sz="3200" kern="0" spc="-46" dirty="0">
                <a:solidFill>
                  <a:srgbClr val="2C3F42"/>
                </a:solidFill>
                <a:latin typeface="Times New Roman" panose="02020603050405020304" pitchFamily="18" charset="0"/>
                <a:ea typeface="Bitter" pitchFamily="34" charset="-122"/>
                <a:cs typeface="Times New Roman" panose="02020603050405020304" pitchFamily="18" charset="0"/>
              </a:rPr>
              <a:t>Benefits of Ethereum</a:t>
            </a:r>
            <a:endParaRPr lang="en-US" sz="3200" dirty="0">
              <a:latin typeface="Times New Roman" panose="02020603050405020304" pitchFamily="18" charset="0"/>
              <a:cs typeface="Times New Roman" panose="02020603050405020304" pitchFamily="18" charset="0"/>
            </a:endParaRPr>
          </a:p>
        </p:txBody>
      </p:sp>
      <p:sp>
        <p:nvSpPr>
          <p:cNvPr id="9" name="Text 6"/>
          <p:cNvSpPr/>
          <p:nvPr/>
        </p:nvSpPr>
        <p:spPr>
          <a:xfrm>
            <a:off x="7019364" y="2961264"/>
            <a:ext cx="6481483" cy="3730823"/>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Ethereum, the second-largest cryptocurrency after Bitcoin.</a:t>
            </a:r>
          </a:p>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Ethereum's key benefits include its programmability.</a:t>
            </a:r>
          </a:p>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Additionally, Ethereum's large and active developer community, robust ecosystem of tools and services.</a:t>
            </a:r>
            <a:endParaRPr lang="en-US" dirty="0">
              <a:latin typeface="Times New Roman" panose="02020603050405020304" pitchFamily="18" charset="0"/>
              <a:cs typeface="Times New Roman" panose="02020603050405020304" pitchFamily="18" charset="0"/>
            </a:endParaRPr>
          </a:p>
        </p:txBody>
      </p:sp>
      <p:pic>
        <p:nvPicPr>
          <p:cNvPr id="10" name="Image 1" descr="preencoded.png"/>
          <p:cNvPicPr>
            <a:picLocks noChangeAspect="1"/>
          </p:cNvPicPr>
          <p:nvPr/>
        </p:nvPicPr>
        <p:blipFill>
          <a:blip r:embed="rId4"/>
          <a:stretch>
            <a:fillRect/>
          </a:stretch>
        </p:blipFill>
        <p:spPr>
          <a:xfrm>
            <a:off x="7315199" y="5749022"/>
            <a:ext cx="3504366" cy="224277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541544"/>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7620" y="0"/>
            <a:ext cx="3657600" cy="8541544"/>
          </a:xfrm>
          <a:prstGeom prst="rect">
            <a:avLst/>
          </a:prstGeom>
        </p:spPr>
      </p:pic>
      <p:sp>
        <p:nvSpPr>
          <p:cNvPr id="5" name="Text 2"/>
          <p:cNvSpPr/>
          <p:nvPr/>
        </p:nvSpPr>
        <p:spPr>
          <a:xfrm>
            <a:off x="4387922" y="427673"/>
            <a:ext cx="9618534" cy="972026"/>
          </a:xfrm>
          <a:prstGeom prst="rect">
            <a:avLst/>
          </a:prstGeom>
          <a:noFill/>
          <a:ln/>
        </p:spPr>
        <p:txBody>
          <a:bodyPr wrap="square" rtlCol="0" anchor="t"/>
          <a:lstStyle/>
          <a:p>
            <a:pPr marL="0" indent="0">
              <a:lnSpc>
                <a:spcPts val="3827"/>
              </a:lnSpc>
              <a:buNone/>
            </a:pPr>
            <a:r>
              <a:rPr lang="en-US" sz="3062" kern="0" spc="-92" dirty="0">
                <a:solidFill>
                  <a:srgbClr val="2C3F42"/>
                </a:solidFill>
                <a:latin typeface="Times New Roman" panose="02020603050405020304" pitchFamily="18" charset="0"/>
                <a:ea typeface="Bitter" pitchFamily="34" charset="-122"/>
                <a:cs typeface="Times New Roman" panose="02020603050405020304" pitchFamily="18" charset="0"/>
              </a:rPr>
              <a:t>Hardhat: Solving the Goerli and Sepolia Test Net Challenges</a:t>
            </a:r>
            <a:endParaRPr lang="en-US" sz="3062" dirty="0">
              <a:latin typeface="Times New Roman" panose="02020603050405020304" pitchFamily="18" charset="0"/>
              <a:cs typeface="Times New Roman" panose="02020603050405020304" pitchFamily="18" charset="0"/>
            </a:endParaRPr>
          </a:p>
        </p:txBody>
      </p:sp>
      <p:sp>
        <p:nvSpPr>
          <p:cNvPr id="6" name="Shape 3"/>
          <p:cNvSpPr/>
          <p:nvPr/>
        </p:nvSpPr>
        <p:spPr>
          <a:xfrm>
            <a:off x="5667732" y="1632942"/>
            <a:ext cx="31075" cy="6480929"/>
          </a:xfrm>
          <a:prstGeom prst="roundRect">
            <a:avLst>
              <a:gd name="adj" fmla="val 225238"/>
            </a:avLst>
          </a:prstGeom>
          <a:solidFill>
            <a:srgbClr val="E2C8B5"/>
          </a:solidFill>
          <a:ln/>
        </p:spPr>
      </p:sp>
      <p:sp>
        <p:nvSpPr>
          <p:cNvPr id="7" name="Shape 4"/>
          <p:cNvSpPr/>
          <p:nvPr/>
        </p:nvSpPr>
        <p:spPr>
          <a:xfrm>
            <a:off x="5858173" y="1913751"/>
            <a:ext cx="544354" cy="31075"/>
          </a:xfrm>
          <a:prstGeom prst="roundRect">
            <a:avLst>
              <a:gd name="adj" fmla="val 225238"/>
            </a:avLst>
          </a:prstGeom>
          <a:solidFill>
            <a:srgbClr val="E2C8B5"/>
          </a:solidFill>
          <a:ln/>
        </p:spPr>
      </p:sp>
      <p:sp>
        <p:nvSpPr>
          <p:cNvPr id="8" name="Shape 5"/>
          <p:cNvSpPr/>
          <p:nvPr/>
        </p:nvSpPr>
        <p:spPr>
          <a:xfrm>
            <a:off x="5508248" y="1754386"/>
            <a:ext cx="349925" cy="349925"/>
          </a:xfrm>
          <a:prstGeom prst="roundRect">
            <a:avLst>
              <a:gd name="adj" fmla="val 20002"/>
            </a:avLst>
          </a:prstGeom>
          <a:solidFill>
            <a:srgbClr val="FCE2CF"/>
          </a:solidFill>
          <a:ln w="7620">
            <a:solidFill>
              <a:srgbClr val="E2C8B5"/>
            </a:solidFill>
            <a:prstDash val="solid"/>
          </a:ln>
        </p:spPr>
      </p:sp>
      <p:sp>
        <p:nvSpPr>
          <p:cNvPr id="9" name="Text 6"/>
          <p:cNvSpPr/>
          <p:nvPr/>
        </p:nvSpPr>
        <p:spPr>
          <a:xfrm>
            <a:off x="5638264" y="1783437"/>
            <a:ext cx="89892" cy="291703"/>
          </a:xfrm>
          <a:prstGeom prst="rect">
            <a:avLst/>
          </a:prstGeom>
          <a:noFill/>
          <a:ln/>
        </p:spPr>
        <p:txBody>
          <a:bodyPr wrap="none" rtlCol="0" anchor="t"/>
          <a:lstStyle/>
          <a:p>
            <a:pPr marL="0" indent="0" algn="ctr">
              <a:lnSpc>
                <a:spcPts val="2296"/>
              </a:lnSpc>
              <a:buNone/>
            </a:pPr>
            <a:r>
              <a:rPr lang="en-US" sz="1837" kern="0" spc="-55" dirty="0">
                <a:solidFill>
                  <a:srgbClr val="2B2E3C"/>
                </a:solidFill>
                <a:latin typeface="Times New Roman" panose="02020603050405020304" pitchFamily="18" charset="0"/>
                <a:ea typeface="Bitter" pitchFamily="34" charset="-122"/>
                <a:cs typeface="Times New Roman" panose="02020603050405020304" pitchFamily="18" charset="0"/>
              </a:rPr>
              <a:t>1</a:t>
            </a:r>
            <a:endParaRPr lang="en-US" sz="1837" dirty="0">
              <a:latin typeface="Times New Roman" panose="02020603050405020304" pitchFamily="18" charset="0"/>
              <a:cs typeface="Times New Roman" panose="02020603050405020304" pitchFamily="18" charset="0"/>
            </a:endParaRPr>
          </a:p>
        </p:txBody>
      </p:sp>
      <p:sp>
        <p:nvSpPr>
          <p:cNvPr id="10" name="Text 7"/>
          <p:cNvSpPr/>
          <p:nvPr/>
        </p:nvSpPr>
        <p:spPr>
          <a:xfrm>
            <a:off x="6538674" y="1788438"/>
            <a:ext cx="3291126" cy="243007"/>
          </a:xfrm>
          <a:prstGeom prst="rect">
            <a:avLst/>
          </a:prstGeom>
          <a:noFill/>
          <a:ln/>
        </p:spPr>
        <p:txBody>
          <a:bodyPr wrap="none" rtlCol="0" anchor="t"/>
          <a:lstStyle/>
          <a:p>
            <a:pPr marL="0" indent="0" algn="l">
              <a:lnSpc>
                <a:spcPts val="1914"/>
              </a:lnSpc>
              <a:buNone/>
            </a:pPr>
            <a:r>
              <a:rPr lang="en-US" sz="2000" kern="0" spc="-46" dirty="0">
                <a:solidFill>
                  <a:srgbClr val="2B2E3C"/>
                </a:solidFill>
                <a:latin typeface="Times New Roman" panose="02020603050405020304" pitchFamily="18" charset="0"/>
                <a:ea typeface="Bitter" pitchFamily="34" charset="-122"/>
                <a:cs typeface="Times New Roman" panose="02020603050405020304" pitchFamily="18" charset="0"/>
              </a:rPr>
              <a:t>Goerli and Sepolia Test Net Limitations</a:t>
            </a:r>
            <a:endParaRPr lang="en-US" sz="2000" dirty="0">
              <a:latin typeface="Times New Roman" panose="02020603050405020304" pitchFamily="18" charset="0"/>
              <a:cs typeface="Times New Roman" panose="02020603050405020304" pitchFamily="18" charset="0"/>
            </a:endParaRPr>
          </a:p>
        </p:txBody>
      </p:sp>
      <p:sp>
        <p:nvSpPr>
          <p:cNvPr id="11" name="Text 8"/>
          <p:cNvSpPr/>
          <p:nvPr/>
        </p:nvSpPr>
        <p:spPr>
          <a:xfrm>
            <a:off x="6538674" y="2124670"/>
            <a:ext cx="6299359" cy="1243608"/>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sz="1400" kern="0" spc="-24" dirty="0" err="1">
                <a:solidFill>
                  <a:srgbClr val="2B2E3C"/>
                </a:solidFill>
                <a:latin typeface="Times New Roman" panose="02020603050405020304" pitchFamily="18" charset="0"/>
                <a:ea typeface="Open Sans" pitchFamily="34" charset="-122"/>
                <a:cs typeface="Times New Roman" panose="02020603050405020304" pitchFamily="18" charset="0"/>
              </a:rPr>
              <a:t>Goerli</a:t>
            </a: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 and Sepolia Ethereum test networks provide valuable environments for developers to test their decentralized applications.</a:t>
            </a:r>
          </a:p>
          <a:p>
            <a:pPr marL="285750" indent="-285750" algn="l">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These public test networks can be subject to instability, network congestion, and limited access.</a:t>
            </a:r>
            <a:endParaRPr lang="en-US" sz="1400" dirty="0">
              <a:latin typeface="Times New Roman" panose="02020603050405020304" pitchFamily="18" charset="0"/>
              <a:cs typeface="Times New Roman" panose="02020603050405020304" pitchFamily="18" charset="0"/>
            </a:endParaRPr>
          </a:p>
        </p:txBody>
      </p:sp>
      <p:sp>
        <p:nvSpPr>
          <p:cNvPr id="12" name="Shape 9"/>
          <p:cNvSpPr/>
          <p:nvPr/>
        </p:nvSpPr>
        <p:spPr>
          <a:xfrm>
            <a:off x="5858173" y="3960078"/>
            <a:ext cx="544354" cy="31075"/>
          </a:xfrm>
          <a:prstGeom prst="roundRect">
            <a:avLst>
              <a:gd name="adj" fmla="val 225238"/>
            </a:avLst>
          </a:prstGeom>
          <a:solidFill>
            <a:srgbClr val="E2C8B5"/>
          </a:solidFill>
          <a:ln/>
        </p:spPr>
      </p:sp>
      <p:sp>
        <p:nvSpPr>
          <p:cNvPr id="13" name="Shape 10"/>
          <p:cNvSpPr/>
          <p:nvPr/>
        </p:nvSpPr>
        <p:spPr>
          <a:xfrm>
            <a:off x="5508248" y="3800713"/>
            <a:ext cx="349925" cy="349925"/>
          </a:xfrm>
          <a:prstGeom prst="roundRect">
            <a:avLst>
              <a:gd name="adj" fmla="val 20002"/>
            </a:avLst>
          </a:prstGeom>
          <a:solidFill>
            <a:srgbClr val="FCE2CF"/>
          </a:solidFill>
          <a:ln w="7620">
            <a:solidFill>
              <a:srgbClr val="E2C8B5"/>
            </a:solidFill>
            <a:prstDash val="solid"/>
          </a:ln>
        </p:spPr>
      </p:sp>
      <p:sp>
        <p:nvSpPr>
          <p:cNvPr id="14" name="Text 11"/>
          <p:cNvSpPr/>
          <p:nvPr/>
        </p:nvSpPr>
        <p:spPr>
          <a:xfrm>
            <a:off x="5622548" y="3829764"/>
            <a:ext cx="121325" cy="291703"/>
          </a:xfrm>
          <a:prstGeom prst="rect">
            <a:avLst/>
          </a:prstGeom>
          <a:noFill/>
          <a:ln/>
        </p:spPr>
        <p:txBody>
          <a:bodyPr wrap="none" rtlCol="0" anchor="t"/>
          <a:lstStyle/>
          <a:p>
            <a:pPr marL="0" indent="0" algn="ctr">
              <a:lnSpc>
                <a:spcPts val="2296"/>
              </a:lnSpc>
              <a:buNone/>
            </a:pPr>
            <a:r>
              <a:rPr lang="en-US" sz="1837" kern="0" spc="-55" dirty="0">
                <a:solidFill>
                  <a:srgbClr val="2B2E3C"/>
                </a:solidFill>
                <a:latin typeface="Times New Roman" panose="02020603050405020304" pitchFamily="18" charset="0"/>
                <a:ea typeface="Bitter" pitchFamily="34" charset="-122"/>
                <a:cs typeface="Times New Roman" panose="02020603050405020304" pitchFamily="18" charset="0"/>
              </a:rPr>
              <a:t>2</a:t>
            </a:r>
            <a:endParaRPr lang="en-US" sz="1837" dirty="0">
              <a:latin typeface="Times New Roman" panose="02020603050405020304" pitchFamily="18" charset="0"/>
              <a:cs typeface="Times New Roman" panose="02020603050405020304" pitchFamily="18" charset="0"/>
            </a:endParaRPr>
          </a:p>
        </p:txBody>
      </p:sp>
      <p:sp>
        <p:nvSpPr>
          <p:cNvPr id="15" name="Text 12"/>
          <p:cNvSpPr/>
          <p:nvPr/>
        </p:nvSpPr>
        <p:spPr>
          <a:xfrm>
            <a:off x="6538674" y="3834765"/>
            <a:ext cx="4814888" cy="243007"/>
          </a:xfrm>
          <a:prstGeom prst="rect">
            <a:avLst/>
          </a:prstGeom>
          <a:noFill/>
          <a:ln/>
        </p:spPr>
        <p:txBody>
          <a:bodyPr wrap="none" rtlCol="0" anchor="t"/>
          <a:lstStyle/>
          <a:p>
            <a:pPr marL="0" indent="0" algn="l">
              <a:lnSpc>
                <a:spcPts val="1914"/>
              </a:lnSpc>
              <a:buNone/>
            </a:pPr>
            <a:r>
              <a:rPr lang="en-US" sz="2000" kern="0" spc="-46" dirty="0">
                <a:solidFill>
                  <a:srgbClr val="2B2E3C"/>
                </a:solidFill>
                <a:latin typeface="Times New Roman" panose="02020603050405020304" pitchFamily="18" charset="0"/>
                <a:ea typeface="Bitter" pitchFamily="34" charset="-122"/>
                <a:cs typeface="Times New Roman" panose="02020603050405020304" pitchFamily="18" charset="0"/>
              </a:rPr>
              <a:t>Introducing Hardhat: A Local Development Environment</a:t>
            </a:r>
            <a:endParaRPr lang="en-US" sz="2000" dirty="0">
              <a:latin typeface="Times New Roman" panose="02020603050405020304" pitchFamily="18" charset="0"/>
              <a:cs typeface="Times New Roman" panose="02020603050405020304" pitchFamily="18" charset="0"/>
            </a:endParaRPr>
          </a:p>
        </p:txBody>
      </p:sp>
      <p:sp>
        <p:nvSpPr>
          <p:cNvPr id="16" name="Text 13"/>
          <p:cNvSpPr/>
          <p:nvPr/>
        </p:nvSpPr>
        <p:spPr>
          <a:xfrm>
            <a:off x="6538674" y="4170998"/>
            <a:ext cx="6299359" cy="1243608"/>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Hardhat development environment emerges as a powerful solution. </a:t>
            </a:r>
          </a:p>
          <a:p>
            <a:pPr marL="285750" indent="-285750" algn="l">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Hardhat is a local blockchain network allows developers to start Ethereum node on their own machines. </a:t>
            </a:r>
          </a:p>
          <a:p>
            <a:pPr marL="285750" indent="-285750" algn="l">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This provides a reliable, isolated, and customizable environment for testing.</a:t>
            </a:r>
            <a:endParaRPr lang="en-US" sz="1400" dirty="0">
              <a:latin typeface="Times New Roman" panose="02020603050405020304" pitchFamily="18" charset="0"/>
              <a:cs typeface="Times New Roman" panose="02020603050405020304" pitchFamily="18" charset="0"/>
            </a:endParaRPr>
          </a:p>
        </p:txBody>
      </p:sp>
      <p:sp>
        <p:nvSpPr>
          <p:cNvPr id="17" name="Shape 14"/>
          <p:cNvSpPr/>
          <p:nvPr/>
        </p:nvSpPr>
        <p:spPr>
          <a:xfrm>
            <a:off x="5858173" y="6006405"/>
            <a:ext cx="544354" cy="31075"/>
          </a:xfrm>
          <a:prstGeom prst="roundRect">
            <a:avLst>
              <a:gd name="adj" fmla="val 225238"/>
            </a:avLst>
          </a:prstGeom>
          <a:solidFill>
            <a:srgbClr val="E2C8B5"/>
          </a:solidFill>
          <a:ln/>
        </p:spPr>
      </p:sp>
      <p:sp>
        <p:nvSpPr>
          <p:cNvPr id="18" name="Shape 15"/>
          <p:cNvSpPr/>
          <p:nvPr/>
        </p:nvSpPr>
        <p:spPr>
          <a:xfrm>
            <a:off x="5508248" y="5847040"/>
            <a:ext cx="349925" cy="349925"/>
          </a:xfrm>
          <a:prstGeom prst="roundRect">
            <a:avLst>
              <a:gd name="adj" fmla="val 20002"/>
            </a:avLst>
          </a:prstGeom>
          <a:solidFill>
            <a:srgbClr val="FCE2CF"/>
          </a:solidFill>
          <a:ln w="7620">
            <a:solidFill>
              <a:srgbClr val="E2C8B5"/>
            </a:solidFill>
            <a:prstDash val="solid"/>
          </a:ln>
        </p:spPr>
      </p:sp>
      <p:sp>
        <p:nvSpPr>
          <p:cNvPr id="19" name="Text 16"/>
          <p:cNvSpPr/>
          <p:nvPr/>
        </p:nvSpPr>
        <p:spPr>
          <a:xfrm>
            <a:off x="5619929" y="5876092"/>
            <a:ext cx="126444" cy="291703"/>
          </a:xfrm>
          <a:prstGeom prst="rect">
            <a:avLst/>
          </a:prstGeom>
          <a:noFill/>
          <a:ln/>
        </p:spPr>
        <p:txBody>
          <a:bodyPr wrap="none" rtlCol="0" anchor="t"/>
          <a:lstStyle/>
          <a:p>
            <a:pPr marL="0" indent="0" algn="ctr">
              <a:lnSpc>
                <a:spcPts val="2296"/>
              </a:lnSpc>
              <a:buNone/>
            </a:pPr>
            <a:r>
              <a:rPr lang="en-US" sz="1837" kern="0" spc="-55" dirty="0">
                <a:solidFill>
                  <a:srgbClr val="2B2E3C"/>
                </a:solidFill>
                <a:latin typeface="Times New Roman" panose="02020603050405020304" pitchFamily="18" charset="0"/>
                <a:ea typeface="Bitter" pitchFamily="34" charset="-122"/>
                <a:cs typeface="Times New Roman" panose="02020603050405020304" pitchFamily="18" charset="0"/>
              </a:rPr>
              <a:t>3</a:t>
            </a:r>
            <a:endParaRPr lang="en-US" sz="1837" dirty="0">
              <a:latin typeface="Times New Roman" panose="02020603050405020304" pitchFamily="18" charset="0"/>
              <a:cs typeface="Times New Roman" panose="02020603050405020304" pitchFamily="18" charset="0"/>
            </a:endParaRPr>
          </a:p>
        </p:txBody>
      </p:sp>
      <p:sp>
        <p:nvSpPr>
          <p:cNvPr id="20" name="Text 17"/>
          <p:cNvSpPr/>
          <p:nvPr/>
        </p:nvSpPr>
        <p:spPr>
          <a:xfrm>
            <a:off x="6538674" y="5915976"/>
            <a:ext cx="2015014" cy="243007"/>
          </a:xfrm>
          <a:prstGeom prst="rect">
            <a:avLst/>
          </a:prstGeom>
          <a:noFill/>
          <a:ln/>
        </p:spPr>
        <p:txBody>
          <a:bodyPr wrap="none" rtlCol="0" anchor="t"/>
          <a:lstStyle/>
          <a:p>
            <a:pPr marL="0" indent="0" algn="l">
              <a:lnSpc>
                <a:spcPts val="1914"/>
              </a:lnSpc>
              <a:buNone/>
            </a:pPr>
            <a:r>
              <a:rPr lang="en-US" sz="2000" kern="0" spc="-46" dirty="0">
                <a:solidFill>
                  <a:srgbClr val="2B2E3C"/>
                </a:solidFill>
                <a:latin typeface="Times New Roman" panose="02020603050405020304" pitchFamily="18" charset="0"/>
                <a:ea typeface="Bitter" pitchFamily="34" charset="-122"/>
                <a:cs typeface="Times New Roman" panose="02020603050405020304" pitchFamily="18" charset="0"/>
              </a:rPr>
              <a:t>The Benefits of Hardhat</a:t>
            </a:r>
            <a:endParaRPr lang="en-US" sz="2000" dirty="0">
              <a:latin typeface="Times New Roman" panose="02020603050405020304" pitchFamily="18" charset="0"/>
              <a:cs typeface="Times New Roman" panose="02020603050405020304" pitchFamily="18" charset="0"/>
            </a:endParaRPr>
          </a:p>
        </p:txBody>
      </p:sp>
      <p:sp>
        <p:nvSpPr>
          <p:cNvPr id="21" name="Text 18"/>
          <p:cNvSpPr/>
          <p:nvPr/>
        </p:nvSpPr>
        <p:spPr>
          <a:xfrm>
            <a:off x="6538674" y="6217325"/>
            <a:ext cx="6299359" cy="1741051"/>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First, they have complete control over the test network, such as setting gas prices, block times, and other parameters. </a:t>
            </a:r>
          </a:p>
          <a:p>
            <a:pPr marL="285750" indent="-285750" algn="l">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Second, Hardhat provides a seamless development experience. </a:t>
            </a:r>
          </a:p>
          <a:p>
            <a:pPr marL="285750" indent="-285750" algn="l">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Finally, the local nature of Hardhat ensures consistent and reliable testing.</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65251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0" y="0"/>
            <a:ext cx="14630400" cy="1944172"/>
          </a:xfrm>
          <a:prstGeom prst="rect">
            <a:avLst/>
          </a:prstGeom>
        </p:spPr>
      </p:pic>
      <p:sp>
        <p:nvSpPr>
          <p:cNvPr id="5" name="Text 2"/>
          <p:cNvSpPr/>
          <p:nvPr/>
        </p:nvSpPr>
        <p:spPr>
          <a:xfrm>
            <a:off x="860613" y="2181820"/>
            <a:ext cx="12909173" cy="676037"/>
          </a:xfrm>
          <a:prstGeom prst="rect">
            <a:avLst/>
          </a:prstGeom>
          <a:noFill/>
          <a:ln/>
        </p:spPr>
        <p:txBody>
          <a:bodyPr wrap="none" rtlCol="0" anchor="t"/>
          <a:lstStyle/>
          <a:p>
            <a:pPr marL="0" indent="0" algn="ctr">
              <a:lnSpc>
                <a:spcPts val="3827"/>
              </a:lnSpc>
              <a:buNone/>
            </a:pPr>
            <a:r>
              <a:rPr lang="en-US" sz="4000" kern="0" spc="-92" dirty="0">
                <a:solidFill>
                  <a:srgbClr val="2C3F42"/>
                </a:solidFill>
                <a:latin typeface="Times New Roman" panose="02020603050405020304" pitchFamily="18" charset="0"/>
                <a:ea typeface="Bitter" pitchFamily="34" charset="-122"/>
                <a:cs typeface="Times New Roman" panose="02020603050405020304" pitchFamily="18" charset="0"/>
              </a:rPr>
              <a:t>Creating NFTs with OpenZeppelin and IPFS</a:t>
            </a:r>
            <a:endParaRPr lang="en-US" sz="4000" dirty="0">
              <a:latin typeface="Times New Roman" panose="02020603050405020304" pitchFamily="18" charset="0"/>
              <a:cs typeface="Times New Roman" panose="02020603050405020304" pitchFamily="18" charset="0"/>
            </a:endParaRPr>
          </a:p>
        </p:txBody>
      </p:sp>
      <p:sp>
        <p:nvSpPr>
          <p:cNvPr id="6" name="Shape 3"/>
          <p:cNvSpPr/>
          <p:nvPr/>
        </p:nvSpPr>
        <p:spPr>
          <a:xfrm>
            <a:off x="860613" y="3091101"/>
            <a:ext cx="3356384" cy="5133737"/>
          </a:xfrm>
          <a:prstGeom prst="roundRect">
            <a:avLst>
              <a:gd name="adj" fmla="val 2967"/>
            </a:avLst>
          </a:prstGeom>
          <a:solidFill>
            <a:srgbClr val="FCE2CF"/>
          </a:solidFill>
          <a:ln w="7620">
            <a:solidFill>
              <a:srgbClr val="E2C8B5"/>
            </a:solidFill>
            <a:prstDash val="solid"/>
          </a:ln>
        </p:spPr>
      </p:sp>
      <p:sp>
        <p:nvSpPr>
          <p:cNvPr id="7" name="Text 4"/>
          <p:cNvSpPr/>
          <p:nvPr/>
        </p:nvSpPr>
        <p:spPr>
          <a:xfrm>
            <a:off x="860613" y="3254216"/>
            <a:ext cx="3356384" cy="486013"/>
          </a:xfrm>
          <a:prstGeom prst="rect">
            <a:avLst/>
          </a:prstGeom>
          <a:noFill/>
          <a:ln/>
        </p:spPr>
        <p:txBody>
          <a:bodyPr wrap="square" rtlCol="0" anchor="t"/>
          <a:lstStyle/>
          <a:p>
            <a:pPr marL="0" indent="0">
              <a:lnSpc>
                <a:spcPct val="150000"/>
              </a:lnSpc>
              <a:buNone/>
            </a:pPr>
            <a:r>
              <a:rPr lang="en-US" kern="0" spc="-46" dirty="0">
                <a:solidFill>
                  <a:srgbClr val="2B2E3C"/>
                </a:solidFill>
                <a:latin typeface="Times New Roman" panose="02020603050405020304" pitchFamily="18" charset="0"/>
                <a:ea typeface="Bitter" pitchFamily="34" charset="-122"/>
                <a:cs typeface="Times New Roman" panose="02020603050405020304" pitchFamily="18" charset="0"/>
              </a:rPr>
              <a:t>OpenZeppelin: </a:t>
            </a:r>
          </a:p>
          <a:p>
            <a:pPr marL="0" indent="0">
              <a:lnSpc>
                <a:spcPct val="150000"/>
              </a:lnSpc>
              <a:buNone/>
            </a:pPr>
            <a:r>
              <a:rPr lang="en-US" kern="0" spc="-46" dirty="0">
                <a:solidFill>
                  <a:srgbClr val="2B2E3C"/>
                </a:solidFill>
                <a:latin typeface="Times New Roman" panose="02020603050405020304" pitchFamily="18" charset="0"/>
                <a:ea typeface="Bitter" pitchFamily="34" charset="-122"/>
                <a:cs typeface="Times New Roman" panose="02020603050405020304" pitchFamily="18" charset="0"/>
              </a:rPr>
              <a:t>A Secure NFT Foundation</a:t>
            </a:r>
            <a:endParaRPr lang="en-US" dirty="0">
              <a:latin typeface="Times New Roman" panose="02020603050405020304" pitchFamily="18" charset="0"/>
              <a:cs typeface="Times New Roman" panose="02020603050405020304" pitchFamily="18" charset="0"/>
            </a:endParaRPr>
          </a:p>
        </p:txBody>
      </p:sp>
      <p:sp>
        <p:nvSpPr>
          <p:cNvPr id="8" name="Text 5"/>
          <p:cNvSpPr/>
          <p:nvPr/>
        </p:nvSpPr>
        <p:spPr>
          <a:xfrm>
            <a:off x="860613" y="4489371"/>
            <a:ext cx="3356384" cy="3199267"/>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OpenZeppelin is a leading library for building secure and standardized blockchain applications, including NFTs. </a:t>
            </a:r>
          </a:p>
          <a:p>
            <a:pPr marL="285750" indent="-285750">
              <a:lnSpc>
                <a:spcPct val="150000"/>
              </a:lnSpc>
              <a:buFont typeface="Arial" panose="020B0604020202020204" pitchFamily="34" charset="0"/>
              <a:buChar char="•"/>
            </a:pPr>
            <a:endPar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By leveraging the ERC-721 token standard, developers can create unique, tamper-resistant digital assets that adhere to industry best practices.</a:t>
            </a:r>
            <a:endParaRPr lang="en-US" sz="1400" dirty="0">
              <a:latin typeface="Times New Roman" panose="02020603050405020304" pitchFamily="18" charset="0"/>
              <a:cs typeface="Times New Roman" panose="02020603050405020304" pitchFamily="18" charset="0"/>
            </a:endParaRPr>
          </a:p>
        </p:txBody>
      </p:sp>
      <p:sp>
        <p:nvSpPr>
          <p:cNvPr id="9" name="Shape 6"/>
          <p:cNvSpPr/>
          <p:nvPr/>
        </p:nvSpPr>
        <p:spPr>
          <a:xfrm>
            <a:off x="5637008" y="3095863"/>
            <a:ext cx="3356384" cy="5133737"/>
          </a:xfrm>
          <a:prstGeom prst="roundRect">
            <a:avLst>
              <a:gd name="adj" fmla="val 2967"/>
            </a:avLst>
          </a:prstGeom>
          <a:solidFill>
            <a:srgbClr val="FCE2CF"/>
          </a:solidFill>
          <a:ln w="7620">
            <a:solidFill>
              <a:srgbClr val="E2C8B5"/>
            </a:solidFill>
            <a:prstDash val="solid"/>
          </a:ln>
        </p:spPr>
      </p:sp>
      <p:sp>
        <p:nvSpPr>
          <p:cNvPr id="10" name="Text 7"/>
          <p:cNvSpPr/>
          <p:nvPr/>
        </p:nvSpPr>
        <p:spPr>
          <a:xfrm>
            <a:off x="5637008" y="3248865"/>
            <a:ext cx="3312925" cy="486013"/>
          </a:xfrm>
          <a:prstGeom prst="rect">
            <a:avLst/>
          </a:prstGeom>
          <a:noFill/>
          <a:ln/>
        </p:spPr>
        <p:txBody>
          <a:bodyPr wrap="square" rtlCol="0" anchor="t"/>
          <a:lstStyle/>
          <a:p>
            <a:pPr marL="0" indent="0">
              <a:lnSpc>
                <a:spcPct val="150000"/>
              </a:lnSpc>
              <a:buNone/>
            </a:pPr>
            <a:r>
              <a:rPr lang="en-US" kern="0" spc="-46" dirty="0">
                <a:solidFill>
                  <a:srgbClr val="2B2E3C"/>
                </a:solidFill>
                <a:latin typeface="Times New Roman" panose="02020603050405020304" pitchFamily="18" charset="0"/>
                <a:ea typeface="Bitter" pitchFamily="34" charset="-122"/>
                <a:cs typeface="Times New Roman" panose="02020603050405020304" pitchFamily="18" charset="0"/>
              </a:rPr>
              <a:t>IPFS: </a:t>
            </a:r>
          </a:p>
          <a:p>
            <a:pPr marL="0" indent="0">
              <a:lnSpc>
                <a:spcPct val="150000"/>
              </a:lnSpc>
              <a:buNone/>
            </a:pPr>
            <a:r>
              <a:rPr lang="en-US" kern="0" spc="-46" dirty="0">
                <a:solidFill>
                  <a:srgbClr val="2B2E3C"/>
                </a:solidFill>
                <a:latin typeface="Times New Roman" panose="02020603050405020304" pitchFamily="18" charset="0"/>
                <a:ea typeface="Bitter" pitchFamily="34" charset="-122"/>
                <a:cs typeface="Times New Roman" panose="02020603050405020304" pitchFamily="18" charset="0"/>
              </a:rPr>
              <a:t>Decentralized Storage for NFTs</a:t>
            </a:r>
            <a:endParaRPr lang="en-US" dirty="0">
              <a:latin typeface="Times New Roman" panose="02020603050405020304" pitchFamily="18" charset="0"/>
              <a:cs typeface="Times New Roman" panose="02020603050405020304" pitchFamily="18" charset="0"/>
            </a:endParaRPr>
          </a:p>
        </p:txBody>
      </p:sp>
      <p:sp>
        <p:nvSpPr>
          <p:cNvPr id="11" name="Text 8"/>
          <p:cNvSpPr/>
          <p:nvPr/>
        </p:nvSpPr>
        <p:spPr>
          <a:xfrm>
            <a:off x="5637008" y="4487703"/>
            <a:ext cx="3356385" cy="3979545"/>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The Interplanetary File System (IPFS) is a decentralized protocol for storing and sharing data. </a:t>
            </a:r>
          </a:p>
          <a:p>
            <a:pPr marL="285750" indent="-285750">
              <a:lnSpc>
                <a:spcPct val="150000"/>
              </a:lnSpc>
              <a:buFont typeface="Arial" panose="020B0604020202020204" pitchFamily="34" charset="0"/>
              <a:buChar char="•"/>
            </a:pPr>
            <a:endPar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This approach ensures the NFT's metadata is secure, transparent, and resistant to censorship or central control.</a:t>
            </a:r>
            <a:endParaRPr lang="en-US" sz="1400" dirty="0">
              <a:latin typeface="Times New Roman" panose="02020603050405020304" pitchFamily="18" charset="0"/>
              <a:cs typeface="Times New Roman" panose="02020603050405020304" pitchFamily="18" charset="0"/>
            </a:endParaRPr>
          </a:p>
        </p:txBody>
      </p:sp>
      <p:sp>
        <p:nvSpPr>
          <p:cNvPr id="12" name="Shape 9"/>
          <p:cNvSpPr/>
          <p:nvPr/>
        </p:nvSpPr>
        <p:spPr>
          <a:xfrm>
            <a:off x="10413401" y="3091101"/>
            <a:ext cx="3356385" cy="5133737"/>
          </a:xfrm>
          <a:prstGeom prst="roundRect">
            <a:avLst>
              <a:gd name="adj" fmla="val 2967"/>
            </a:avLst>
          </a:prstGeom>
          <a:solidFill>
            <a:srgbClr val="FCE2CF"/>
          </a:solidFill>
          <a:ln w="7620">
            <a:solidFill>
              <a:srgbClr val="E2C8B5"/>
            </a:solidFill>
            <a:prstDash val="solid"/>
          </a:ln>
        </p:spPr>
      </p:sp>
      <p:sp>
        <p:nvSpPr>
          <p:cNvPr id="13" name="Text 10"/>
          <p:cNvSpPr/>
          <p:nvPr/>
        </p:nvSpPr>
        <p:spPr>
          <a:xfrm>
            <a:off x="10413400" y="3254216"/>
            <a:ext cx="3356385" cy="486013"/>
          </a:xfrm>
          <a:prstGeom prst="rect">
            <a:avLst/>
          </a:prstGeom>
          <a:noFill/>
          <a:ln/>
        </p:spPr>
        <p:txBody>
          <a:bodyPr wrap="square" rtlCol="0" anchor="t"/>
          <a:lstStyle/>
          <a:p>
            <a:pPr marL="0" indent="0">
              <a:lnSpc>
                <a:spcPct val="150000"/>
              </a:lnSpc>
              <a:buNone/>
            </a:pPr>
            <a:r>
              <a:rPr lang="en-US" kern="0" spc="-46" dirty="0">
                <a:solidFill>
                  <a:srgbClr val="2B2E3C"/>
                </a:solidFill>
                <a:latin typeface="Times New Roman" panose="02020603050405020304" pitchFamily="18" charset="0"/>
                <a:ea typeface="Bitter" pitchFamily="34" charset="-122"/>
                <a:cs typeface="Times New Roman" panose="02020603050405020304" pitchFamily="18" charset="0"/>
              </a:rPr>
              <a:t>Combining </a:t>
            </a:r>
            <a:r>
              <a:rPr lang="en-US" kern="0" spc="-46" dirty="0" err="1">
                <a:solidFill>
                  <a:srgbClr val="2B2E3C"/>
                </a:solidFill>
                <a:latin typeface="Times New Roman" panose="02020603050405020304" pitchFamily="18" charset="0"/>
                <a:ea typeface="Bitter" pitchFamily="34" charset="-122"/>
                <a:cs typeface="Times New Roman" panose="02020603050405020304" pitchFamily="18" charset="0"/>
              </a:rPr>
              <a:t>OpenZeppelin</a:t>
            </a:r>
            <a:r>
              <a:rPr lang="en-US" kern="0" spc="-46" dirty="0">
                <a:solidFill>
                  <a:srgbClr val="2B2E3C"/>
                </a:solidFill>
                <a:latin typeface="Times New Roman" panose="02020603050405020304" pitchFamily="18" charset="0"/>
                <a:ea typeface="Bitter" pitchFamily="34" charset="-122"/>
                <a:cs typeface="Times New Roman" panose="02020603050405020304" pitchFamily="18" charset="0"/>
              </a:rPr>
              <a:t> and IPFS</a:t>
            </a:r>
            <a:endParaRPr lang="en-US" dirty="0">
              <a:latin typeface="Times New Roman" panose="02020603050405020304" pitchFamily="18" charset="0"/>
              <a:cs typeface="Times New Roman" panose="02020603050405020304" pitchFamily="18" charset="0"/>
            </a:endParaRPr>
          </a:p>
        </p:txBody>
      </p:sp>
      <p:sp>
        <p:nvSpPr>
          <p:cNvPr id="14" name="Text 11"/>
          <p:cNvSpPr/>
          <p:nvPr/>
        </p:nvSpPr>
        <p:spPr>
          <a:xfrm>
            <a:off x="10413401" y="4487703"/>
            <a:ext cx="3356386" cy="4228267"/>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By integrating OpenZeppelin's ERC-721 standard with IPFS for decentralized storage, developers can create a robust and secure foundation for their NFT marketplace. </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2037993" y="860465"/>
            <a:ext cx="9248418" cy="694373"/>
          </a:xfrm>
          <a:prstGeom prst="rect">
            <a:avLst/>
          </a:prstGeom>
          <a:noFill/>
          <a:ln/>
        </p:spPr>
        <p:txBody>
          <a:bodyPr wrap="none" rtlCol="0" anchor="t"/>
          <a:lstStyle/>
          <a:p>
            <a:pPr marL="0" indent="0">
              <a:lnSpc>
                <a:spcPts val="5468"/>
              </a:lnSpc>
              <a:buNone/>
            </a:pPr>
            <a:r>
              <a:rPr lang="en-US" sz="5400" kern="0" spc="-131" dirty="0">
                <a:solidFill>
                  <a:srgbClr val="2C3F42"/>
                </a:solidFill>
                <a:latin typeface="Times New Roman" panose="02020603050405020304" pitchFamily="18" charset="0"/>
                <a:ea typeface="Bitter" pitchFamily="34" charset="-122"/>
                <a:cs typeface="Times New Roman" panose="02020603050405020304" pitchFamily="18" charset="0"/>
              </a:rPr>
              <a:t>Display and Recommendation of NFTs</a:t>
            </a:r>
            <a:endParaRPr lang="en-US" sz="5400" dirty="0">
              <a:latin typeface="Times New Roman" panose="02020603050405020304" pitchFamily="18" charset="0"/>
              <a:cs typeface="Times New Roman" panose="02020603050405020304" pitchFamily="18" charset="0"/>
            </a:endParaRPr>
          </a:p>
        </p:txBody>
      </p:sp>
      <p:sp>
        <p:nvSpPr>
          <p:cNvPr id="5" name="Text 3"/>
          <p:cNvSpPr/>
          <p:nvPr/>
        </p:nvSpPr>
        <p:spPr>
          <a:xfrm>
            <a:off x="2037993" y="2415303"/>
            <a:ext cx="2777490" cy="347186"/>
          </a:xfrm>
          <a:prstGeom prst="rect">
            <a:avLst/>
          </a:prstGeom>
          <a:noFill/>
          <a:ln/>
        </p:spPr>
        <p:txBody>
          <a:bodyPr wrap="none" rtlCol="0" anchor="t"/>
          <a:lstStyle/>
          <a:p>
            <a:pPr marL="0" indent="0">
              <a:lnSpc>
                <a:spcPts val="2734"/>
              </a:lnSpc>
              <a:buNone/>
            </a:pPr>
            <a:r>
              <a:rPr lang="en-US" sz="3200" kern="0" spc="-66" dirty="0">
                <a:solidFill>
                  <a:srgbClr val="2C3F42"/>
                </a:solidFill>
                <a:latin typeface="Times New Roman" panose="02020603050405020304" pitchFamily="18" charset="0"/>
                <a:ea typeface="Bitter" pitchFamily="34" charset="-122"/>
                <a:cs typeface="Times New Roman" panose="02020603050405020304" pitchFamily="18" charset="0"/>
              </a:rPr>
              <a:t>NFT Listing Page</a:t>
            </a:r>
            <a:endParaRPr lang="en-US" sz="3200" dirty="0">
              <a:latin typeface="Times New Roman" panose="02020603050405020304" pitchFamily="18" charset="0"/>
              <a:cs typeface="Times New Roman" panose="02020603050405020304" pitchFamily="18" charset="0"/>
            </a:endParaRPr>
          </a:p>
        </p:txBody>
      </p:sp>
      <p:sp>
        <p:nvSpPr>
          <p:cNvPr id="6" name="Text 4"/>
          <p:cNvSpPr/>
          <p:nvPr/>
        </p:nvSpPr>
        <p:spPr>
          <a:xfrm>
            <a:off x="2037993" y="3292912"/>
            <a:ext cx="5006221" cy="3198614"/>
          </a:xfrm>
          <a:prstGeom prst="rect">
            <a:avLst/>
          </a:prstGeom>
          <a:noFill/>
          <a:ln/>
        </p:spPr>
        <p:txBody>
          <a:bodyPr wrap="square" rtlCol="0" anchor="t"/>
          <a:lstStyle/>
          <a:p>
            <a:pPr marL="342900" indent="-342900">
              <a:lnSpc>
                <a:spcPct val="150000"/>
              </a:lnSpc>
              <a:buFont typeface="Arial" panose="020B0604020202020204" pitchFamily="34" charset="0"/>
              <a:buChar char="•"/>
            </a:pPr>
            <a:r>
              <a:rPr lang="en-US" sz="2000" kern="0" spc="-35" dirty="0">
                <a:solidFill>
                  <a:srgbClr val="2B2E3C"/>
                </a:solidFill>
                <a:latin typeface="Times New Roman" panose="02020603050405020304" pitchFamily="18" charset="0"/>
                <a:ea typeface="Open Sans" pitchFamily="34" charset="-122"/>
                <a:cs typeface="Times New Roman" panose="02020603050405020304" pitchFamily="18" charset="0"/>
              </a:rPr>
              <a:t>The NFT Listing page is the heart of our marketplace, where users can browse and discover a wide range of unique digital assets. </a:t>
            </a:r>
          </a:p>
          <a:p>
            <a:pPr marL="342900" indent="-342900">
              <a:lnSpc>
                <a:spcPct val="150000"/>
              </a:lnSpc>
              <a:buFont typeface="Arial" panose="020B0604020202020204" pitchFamily="34" charset="0"/>
              <a:buChar char="•"/>
            </a:pPr>
            <a:endParaRPr lang="en-US" sz="2000" kern="0" spc="-35"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en-US" sz="2000" kern="0" spc="-35" dirty="0">
                <a:solidFill>
                  <a:srgbClr val="2B2E3C"/>
                </a:solidFill>
                <a:latin typeface="Times New Roman" panose="02020603050405020304" pitchFamily="18" charset="0"/>
                <a:ea typeface="Open Sans" pitchFamily="34" charset="-122"/>
                <a:cs typeface="Times New Roman" panose="02020603050405020304" pitchFamily="18" charset="0"/>
              </a:rPr>
              <a:t>This page features a clean, visually-appealing layout that showcases each NFT's artwork, title, creator, and key details.</a:t>
            </a:r>
            <a:endParaRPr lang="en-US" sz="2000" dirty="0">
              <a:latin typeface="Times New Roman" panose="02020603050405020304" pitchFamily="18" charset="0"/>
              <a:cs typeface="Times New Roman" panose="02020603050405020304" pitchFamily="18" charset="0"/>
            </a:endParaRPr>
          </a:p>
        </p:txBody>
      </p:sp>
      <p:pic>
        <p:nvPicPr>
          <p:cNvPr id="7" name="Image 0" descr="preencoded.png"/>
          <p:cNvPicPr>
            <a:picLocks noChangeAspect="1"/>
          </p:cNvPicPr>
          <p:nvPr/>
        </p:nvPicPr>
        <p:blipFill>
          <a:blip r:embed="rId3"/>
          <a:stretch>
            <a:fillRect/>
          </a:stretch>
        </p:blipFill>
        <p:spPr>
          <a:xfrm>
            <a:off x="7593806" y="2751296"/>
            <a:ext cx="5006221" cy="375463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2037993" y="357544"/>
            <a:ext cx="11591946" cy="1388745"/>
          </a:xfrm>
          <a:prstGeom prst="rect">
            <a:avLst/>
          </a:prstGeom>
          <a:noFill/>
          <a:ln/>
        </p:spPr>
        <p:txBody>
          <a:bodyPr wrap="square" rtlCol="0" anchor="t"/>
          <a:lstStyle/>
          <a:p>
            <a:pPr marL="0" indent="0">
              <a:buNone/>
            </a:pPr>
            <a:r>
              <a:rPr lang="en-US" sz="5400" kern="0" spc="-131" dirty="0">
                <a:solidFill>
                  <a:srgbClr val="2C3F42"/>
                </a:solidFill>
                <a:latin typeface="Times New Roman" panose="02020603050405020304" pitchFamily="18" charset="0"/>
                <a:ea typeface="Bitter" pitchFamily="34" charset="-122"/>
                <a:cs typeface="Times New Roman" panose="02020603050405020304" pitchFamily="18" charset="0"/>
              </a:rPr>
              <a:t>Buying and Selling NFTs on our Marketplace</a:t>
            </a:r>
            <a:endParaRPr lang="en-US" sz="5400" dirty="0">
              <a:latin typeface="Times New Roman" panose="02020603050405020304" pitchFamily="18" charset="0"/>
              <a:cs typeface="Times New Roman" panose="02020603050405020304" pitchFamily="18" charset="0"/>
            </a:endParaRPr>
          </a:p>
        </p:txBody>
      </p:sp>
      <p:sp>
        <p:nvSpPr>
          <p:cNvPr id="5" name="Text 3"/>
          <p:cNvSpPr/>
          <p:nvPr/>
        </p:nvSpPr>
        <p:spPr>
          <a:xfrm>
            <a:off x="2037993" y="2719520"/>
            <a:ext cx="2777490" cy="347186"/>
          </a:xfrm>
          <a:prstGeom prst="rect">
            <a:avLst/>
          </a:prstGeom>
          <a:noFill/>
          <a:ln/>
        </p:spPr>
        <p:txBody>
          <a:bodyPr wrap="none" rtlCol="0" anchor="t"/>
          <a:lstStyle/>
          <a:p>
            <a:pPr marL="0" indent="0">
              <a:lnSpc>
                <a:spcPts val="2734"/>
              </a:lnSpc>
              <a:buNone/>
            </a:pPr>
            <a:r>
              <a:rPr lang="en-US" sz="3200" kern="0" spc="-66" dirty="0">
                <a:solidFill>
                  <a:srgbClr val="2C3F42"/>
                </a:solidFill>
                <a:latin typeface="Times New Roman" panose="02020603050405020304" pitchFamily="18" charset="0"/>
                <a:ea typeface="Bitter" pitchFamily="34" charset="-122"/>
                <a:cs typeface="Times New Roman" panose="02020603050405020304" pitchFamily="18" charset="0"/>
              </a:rPr>
              <a:t>NFT Detail Page</a:t>
            </a:r>
            <a:endParaRPr lang="en-US" sz="3200" dirty="0">
              <a:latin typeface="Times New Roman" panose="02020603050405020304" pitchFamily="18" charset="0"/>
              <a:cs typeface="Times New Roman" panose="02020603050405020304" pitchFamily="18" charset="0"/>
            </a:endParaRPr>
          </a:p>
        </p:txBody>
      </p:sp>
      <p:sp>
        <p:nvSpPr>
          <p:cNvPr id="6" name="Text 4"/>
          <p:cNvSpPr/>
          <p:nvPr/>
        </p:nvSpPr>
        <p:spPr>
          <a:xfrm>
            <a:off x="2037993" y="3640098"/>
            <a:ext cx="5006221" cy="2843213"/>
          </a:xfrm>
          <a:prstGeom prst="rect">
            <a:avLst/>
          </a:prstGeom>
          <a:noFill/>
          <a:ln/>
        </p:spPr>
        <p:txBody>
          <a:bodyPr wrap="square" rtlCol="0" anchor="t"/>
          <a:lstStyle/>
          <a:p>
            <a:pPr marL="342900" indent="-342900">
              <a:lnSpc>
                <a:spcPct val="150000"/>
              </a:lnSpc>
              <a:buFont typeface="Arial" panose="020B0604020202020204" pitchFamily="34" charset="0"/>
              <a:buChar char="•"/>
            </a:pPr>
            <a:r>
              <a:rPr lang="en-US" sz="2000" kern="0" spc="-35" dirty="0">
                <a:solidFill>
                  <a:srgbClr val="2B2E3C"/>
                </a:solidFill>
                <a:latin typeface="Times New Roman" panose="02020603050405020304" pitchFamily="18" charset="0"/>
                <a:ea typeface="Open Sans" pitchFamily="34" charset="-122"/>
                <a:cs typeface="Times New Roman" panose="02020603050405020304" pitchFamily="18" charset="0"/>
              </a:rPr>
              <a:t>When users click on a specific NFT, they are taken to the NFT Detail Page, where they can explore the artwork in high detail. </a:t>
            </a:r>
          </a:p>
          <a:p>
            <a:pPr marL="342900" indent="-342900">
              <a:lnSpc>
                <a:spcPct val="150000"/>
              </a:lnSpc>
              <a:buFont typeface="Arial" panose="020B0604020202020204" pitchFamily="34" charset="0"/>
              <a:buChar char="•"/>
            </a:pPr>
            <a:endParaRPr lang="en-US" sz="2000" kern="0" spc="-35"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en-US" sz="2000" kern="0" spc="-35" dirty="0">
                <a:solidFill>
                  <a:srgbClr val="2B2E3C"/>
                </a:solidFill>
                <a:latin typeface="Times New Roman" panose="02020603050405020304" pitchFamily="18" charset="0"/>
                <a:ea typeface="Open Sans" pitchFamily="34" charset="-122"/>
                <a:cs typeface="Times New Roman" panose="02020603050405020304" pitchFamily="18" charset="0"/>
              </a:rPr>
              <a:t>This page provides comprehensive information about the NFT, including the artist's biography, creation process, and any associated royalties.</a:t>
            </a:r>
            <a:endParaRPr lang="en-US" sz="2000" dirty="0">
              <a:latin typeface="Times New Roman" panose="02020603050405020304" pitchFamily="18" charset="0"/>
              <a:cs typeface="Times New Roman" panose="02020603050405020304" pitchFamily="18" charset="0"/>
            </a:endParaRPr>
          </a:p>
        </p:txBody>
      </p:sp>
      <p:pic>
        <p:nvPicPr>
          <p:cNvPr id="7" name="Image 0" descr="preencoded.png"/>
          <p:cNvPicPr>
            <a:picLocks noChangeAspect="1"/>
          </p:cNvPicPr>
          <p:nvPr/>
        </p:nvPicPr>
        <p:blipFill>
          <a:blip r:embed="rId3"/>
          <a:stretch>
            <a:fillRect/>
          </a:stretch>
        </p:blipFill>
        <p:spPr>
          <a:xfrm>
            <a:off x="7593806" y="3098483"/>
            <a:ext cx="5006221" cy="375463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TotalTime>
  <Words>1968</Words>
  <Application>Microsoft Office PowerPoint</Application>
  <PresentationFormat>Custom</PresentationFormat>
  <Paragraphs>186</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42</cp:revision>
  <dcterms:created xsi:type="dcterms:W3CDTF">2024-05-17T14:18:15Z</dcterms:created>
  <dcterms:modified xsi:type="dcterms:W3CDTF">2024-05-20T06:52:47Z</dcterms:modified>
</cp:coreProperties>
</file>